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537DB-CBB9-4F85-99AA-A1EB465C62D3}" type="datetimeFigureOut">
              <a:rPr lang="nl-NL" smtClean="0"/>
              <a:t>12-6-2017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990973-407A-41D5-A0D5-2C18C3B9FE69}" type="slidenum">
              <a:rPr lang="nl-NL" smtClean="0"/>
              <a:t>‹nr.›</a:t>
            </a:fld>
            <a:endParaRPr lang="nl-NL"/>
          </a:p>
        </p:txBody>
      </p:sp>
    </p:spTree>
    <p:extLst>
      <p:ext uri="{BB962C8B-B14F-4D97-AF65-F5344CB8AC3E}">
        <p14:creationId xmlns:p14="http://schemas.microsoft.com/office/powerpoint/2010/main" val="2954599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nl-NL" smtClean="0"/>
              <a:t>Klik om de stijl te bewerken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3C337DA1-6C38-4942-9C54-89FC92811208}" type="datetime1">
              <a:rPr lang="en-US" smtClean="0"/>
              <a:t>6/12/2017</a:t>
            </a:fld>
            <a:endParaRPr lang="en-US" dirty="0"/>
          </a:p>
        </p:txBody>
      </p:sp>
      <p:sp>
        <p:nvSpPr>
          <p:cNvPr id="5" name="Footer Placeholder 4"/>
          <p:cNvSpPr>
            <a:spLocks noGrp="1"/>
          </p:cNvSpPr>
          <p:nvPr>
            <p:ph type="ftr" sz="quarter" idx="11"/>
          </p:nvPr>
        </p:nvSpPr>
        <p:spPr/>
        <p:txBody>
          <a:bodyPr/>
          <a:lstStyle/>
          <a:p>
            <a:r>
              <a:rPr lang="de-DE" smtClean="0"/>
              <a:t>Cyclus Psychopathologie Februari - Juli 2017</a:t>
            </a:r>
            <a:endParaRPr lang="en-US" dirty="0"/>
          </a:p>
        </p:txBody>
      </p:sp>
      <p:sp>
        <p:nvSpPr>
          <p:cNvPr id="6" name="Slide Number Placeholder 5"/>
          <p:cNvSpPr>
            <a:spLocks noGrp="1"/>
          </p:cNvSpPr>
          <p:nvPr>
            <p:ph type="sldNum" sz="quarter" idx="12"/>
          </p:nvPr>
        </p:nvSpPr>
        <p:spPr/>
        <p:txBody>
          <a:bodyPr rIns="45720"/>
          <a:lstStyle/>
          <a:p>
            <a:fld id="{6D22F896-40B5-4ADD-8801-0D06FADFA095}" type="slidenum">
              <a:rPr lang="en-US" dirty="0"/>
              <a:t>‹nr.›</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E3E11EC-31F5-4D88-ACF2-5AD58A3CD0EF}" type="datetime1">
              <a:rPr lang="en-US" smtClean="0"/>
              <a:t>6/12/2017</a:t>
            </a:fld>
            <a:endParaRPr lang="en-US" dirty="0"/>
          </a:p>
        </p:txBody>
      </p:sp>
      <p:sp>
        <p:nvSpPr>
          <p:cNvPr id="5" name="Footer Placeholder 4"/>
          <p:cNvSpPr>
            <a:spLocks noGrp="1"/>
          </p:cNvSpPr>
          <p:nvPr>
            <p:ph type="ftr" sz="quarter" idx="11"/>
          </p:nvPr>
        </p:nvSpPr>
        <p:spPr/>
        <p:txBody>
          <a:bodyPr/>
          <a:lstStyle/>
          <a:p>
            <a:r>
              <a:rPr lang="de-DE" smtClean="0"/>
              <a:t>Cyclus Psychopathologie Februari - Juli 2017</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617501B9-9843-48E8-B34D-0DF884E69729}" type="datetime1">
              <a:rPr lang="en-US" smtClean="0"/>
              <a:t>6/12/2017</a:t>
            </a:fld>
            <a:endParaRPr lang="en-US" dirty="0"/>
          </a:p>
        </p:txBody>
      </p:sp>
      <p:sp>
        <p:nvSpPr>
          <p:cNvPr id="5" name="Footer Placeholder 4"/>
          <p:cNvSpPr>
            <a:spLocks noGrp="1"/>
          </p:cNvSpPr>
          <p:nvPr>
            <p:ph type="ftr" sz="quarter" idx="11"/>
          </p:nvPr>
        </p:nvSpPr>
        <p:spPr/>
        <p:txBody>
          <a:bodyPr/>
          <a:lstStyle/>
          <a:p>
            <a:r>
              <a:rPr lang="de-DE" smtClean="0"/>
              <a:t>Cyclus Psychopathologie Februari - Juli 2017</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A6DA5764-179C-4235-A98C-7FE959AEB49C}" type="datetime1">
              <a:rPr lang="en-US" smtClean="0"/>
              <a:t>6/12/2017</a:t>
            </a:fld>
            <a:endParaRPr lang="en-US" dirty="0"/>
          </a:p>
        </p:txBody>
      </p:sp>
      <p:sp>
        <p:nvSpPr>
          <p:cNvPr id="5" name="Footer Placeholder 4"/>
          <p:cNvSpPr>
            <a:spLocks noGrp="1"/>
          </p:cNvSpPr>
          <p:nvPr>
            <p:ph type="ftr" sz="quarter" idx="11"/>
          </p:nvPr>
        </p:nvSpPr>
        <p:spPr/>
        <p:txBody>
          <a:bodyPr/>
          <a:lstStyle/>
          <a:p>
            <a:r>
              <a:rPr lang="de-DE" smtClean="0"/>
              <a:t>Cyclus Psychopathologie Februari - Juli 2017</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nl-NL" smtClean="0"/>
              <a:t>Klik om de stijl te bewerken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91FAD41-CFF6-4D95-A6AA-24E29DF4B0FA}" type="datetime1">
              <a:rPr lang="en-US" smtClean="0"/>
              <a:t>6/12/2017</a:t>
            </a:fld>
            <a:endParaRPr lang="en-US" dirty="0"/>
          </a:p>
        </p:txBody>
      </p:sp>
      <p:sp>
        <p:nvSpPr>
          <p:cNvPr id="5" name="Footer Placeholder 4"/>
          <p:cNvSpPr>
            <a:spLocks noGrp="1"/>
          </p:cNvSpPr>
          <p:nvPr>
            <p:ph type="ftr" sz="quarter" idx="11"/>
          </p:nvPr>
        </p:nvSpPr>
        <p:spPr/>
        <p:txBody>
          <a:bodyPr/>
          <a:lstStyle/>
          <a:p>
            <a:r>
              <a:rPr lang="de-DE" smtClean="0"/>
              <a:t>Cyclus Psychopathologie Februari - Juli 2017</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66AB8609-ED66-469D-AA4C-5155FD6DB7B6}" type="datetime1">
              <a:rPr lang="en-US" smtClean="0"/>
              <a:t>6/12/2017</a:t>
            </a:fld>
            <a:endParaRPr lang="en-US" dirty="0"/>
          </a:p>
        </p:txBody>
      </p:sp>
      <p:sp>
        <p:nvSpPr>
          <p:cNvPr id="6" name="Footer Placeholder 5"/>
          <p:cNvSpPr>
            <a:spLocks noGrp="1"/>
          </p:cNvSpPr>
          <p:nvPr>
            <p:ph type="ftr" sz="quarter" idx="11"/>
          </p:nvPr>
        </p:nvSpPr>
        <p:spPr/>
        <p:txBody>
          <a:bodyPr/>
          <a:lstStyle/>
          <a:p>
            <a:r>
              <a:rPr lang="de-DE" smtClean="0"/>
              <a:t>Cyclus Psychopathologie Februari - Juli 2017</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2609285" y="2851331"/>
            <a:ext cx="3893623" cy="3071434"/>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666635" y="2851331"/>
            <a:ext cx="3899798" cy="3071434"/>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ADF29336-DA45-4C8B-941F-A4551C85DAC9}" type="datetime1">
              <a:rPr lang="en-US" smtClean="0"/>
              <a:t>6/12/2017</a:t>
            </a:fld>
            <a:endParaRPr lang="en-US" dirty="0"/>
          </a:p>
        </p:txBody>
      </p:sp>
      <p:sp>
        <p:nvSpPr>
          <p:cNvPr id="8" name="Footer Placeholder 7"/>
          <p:cNvSpPr>
            <a:spLocks noGrp="1"/>
          </p:cNvSpPr>
          <p:nvPr>
            <p:ph type="ftr" sz="quarter" idx="11"/>
          </p:nvPr>
        </p:nvSpPr>
        <p:spPr/>
        <p:txBody>
          <a:bodyPr/>
          <a:lstStyle/>
          <a:p>
            <a:r>
              <a:rPr lang="de-DE" smtClean="0"/>
              <a:t>Cyclus Psychopathologie Februari - Juli 2017</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85D6305C-30F0-4B65-9808-47E9E397AD7A}" type="datetime1">
              <a:rPr lang="en-US" smtClean="0"/>
              <a:t>6/12/2017</a:t>
            </a:fld>
            <a:endParaRPr lang="en-US" dirty="0"/>
          </a:p>
        </p:txBody>
      </p:sp>
      <p:sp>
        <p:nvSpPr>
          <p:cNvPr id="4" name="Footer Placeholder 3"/>
          <p:cNvSpPr>
            <a:spLocks noGrp="1"/>
          </p:cNvSpPr>
          <p:nvPr>
            <p:ph type="ftr" sz="quarter" idx="11"/>
          </p:nvPr>
        </p:nvSpPr>
        <p:spPr/>
        <p:txBody>
          <a:bodyPr/>
          <a:lstStyle/>
          <a:p>
            <a:r>
              <a:rPr lang="de-DE" smtClean="0"/>
              <a:t>Cyclus Psychopathologie Februari - Juli 2017</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BDBDC03-8318-483D-A9B6-271C82C31FF0}" type="datetime1">
              <a:rPr lang="en-US" smtClean="0"/>
              <a:t>6/12/2017</a:t>
            </a:fld>
            <a:endParaRPr lang="en-US" dirty="0"/>
          </a:p>
        </p:txBody>
      </p:sp>
      <p:sp>
        <p:nvSpPr>
          <p:cNvPr id="3" name="Footer Placeholder 2"/>
          <p:cNvSpPr>
            <a:spLocks noGrp="1"/>
          </p:cNvSpPr>
          <p:nvPr>
            <p:ph type="ftr" sz="quarter" idx="11"/>
          </p:nvPr>
        </p:nvSpPr>
        <p:spPr/>
        <p:txBody>
          <a:bodyPr/>
          <a:lstStyle/>
          <a:p>
            <a:r>
              <a:rPr lang="de-DE" smtClean="0"/>
              <a:t>Cyclus Psychopathologie Februari - Juli 2017</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nl-NL" smtClean="0"/>
              <a:t>Klik om de stijl te bewerken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8A0AD5BE-AC9B-4529-AF7A-78BE89E21348}" type="datetime1">
              <a:rPr lang="en-US" smtClean="0"/>
              <a:t>6/12/2017</a:t>
            </a:fld>
            <a:endParaRPr lang="en-US" dirty="0"/>
          </a:p>
        </p:txBody>
      </p:sp>
      <p:sp>
        <p:nvSpPr>
          <p:cNvPr id="6" name="Footer Placeholder 5"/>
          <p:cNvSpPr>
            <a:spLocks noGrp="1"/>
          </p:cNvSpPr>
          <p:nvPr>
            <p:ph type="ftr" sz="quarter" idx="11"/>
          </p:nvPr>
        </p:nvSpPr>
        <p:spPr/>
        <p:txBody>
          <a:bodyPr/>
          <a:lstStyle/>
          <a:p>
            <a:r>
              <a:rPr lang="de-DE" smtClean="0"/>
              <a:t>Cyclus Psychopathologie Februari - Juli 2017</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DCB8792-8D37-4EB1-AECB-C50E14D69BDE}" type="datetime1">
              <a:rPr lang="en-US" smtClean="0"/>
              <a:t>6/12/2017</a:t>
            </a:fld>
            <a:endParaRPr lang="en-US" dirty="0"/>
          </a:p>
        </p:txBody>
      </p:sp>
      <p:sp>
        <p:nvSpPr>
          <p:cNvPr id="6" name="Footer Placeholder 5"/>
          <p:cNvSpPr>
            <a:spLocks noGrp="1"/>
          </p:cNvSpPr>
          <p:nvPr>
            <p:ph type="ftr" sz="quarter" idx="11"/>
          </p:nvPr>
        </p:nvSpPr>
        <p:spPr/>
        <p:txBody>
          <a:bodyPr/>
          <a:lstStyle/>
          <a:p>
            <a:r>
              <a:rPr lang="de-DE" smtClean="0"/>
              <a:t>Cyclus Psychopathologie Februari - Juli 2017</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7F13FB75-6DF0-46F9-9E49-56EBDBBDC21D}" type="datetime1">
              <a:rPr lang="en-US" smtClean="0"/>
              <a:t>6/12/2017</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de-DE" smtClean="0"/>
              <a:t>Cyclus Psychopathologie Februari - Juli 2017</a:t>
            </a:r>
            <a:endParaRPr lang="en-US" dirty="0"/>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‹nr.›</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1.xml"/><Relationship Id="rId5" Type="http://schemas.openxmlformats.org/officeDocument/2006/relationships/image" Target="../media/image14.jpg"/><Relationship Id="rId4" Type="http://schemas.openxmlformats.org/officeDocument/2006/relationships/image" Target="../media/image13.jpg"/></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1.xml"/><Relationship Id="rId4" Type="http://schemas.openxmlformats.org/officeDocument/2006/relationships/image" Target="../media/image17.jpg"/></Relationships>
</file>

<file path=ppt/slides/_rels/slide1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latin typeface="Book Antiqua" panose="02040602050305030304" pitchFamily="18" charset="0"/>
              </a:rPr>
              <a:t>Parafilieën</a:t>
            </a:r>
            <a:endParaRPr lang="nl-NL" dirty="0">
              <a:latin typeface="Book Antiqua" panose="02040602050305030304" pitchFamily="18" charset="0"/>
            </a:endParaRPr>
          </a:p>
        </p:txBody>
      </p:sp>
      <p:sp>
        <p:nvSpPr>
          <p:cNvPr id="3" name="Ondertitel 2"/>
          <p:cNvSpPr>
            <a:spLocks noGrp="1"/>
          </p:cNvSpPr>
          <p:nvPr>
            <p:ph type="subTitle" idx="1"/>
          </p:nvPr>
        </p:nvSpPr>
        <p:spPr/>
        <p:txBody>
          <a:bodyPr/>
          <a:lstStyle/>
          <a:p>
            <a:r>
              <a:rPr lang="nl-NL" dirty="0">
                <a:latin typeface="Book Antiqua" panose="02040602050305030304" pitchFamily="18" charset="0"/>
              </a:rPr>
              <a:t>PowerPoint 10</a:t>
            </a:r>
          </a:p>
        </p:txBody>
      </p:sp>
      <p:sp>
        <p:nvSpPr>
          <p:cNvPr id="4" name="Tijdelijke aanduiding voor voettekst 3"/>
          <p:cNvSpPr>
            <a:spLocks noGrp="1"/>
          </p:cNvSpPr>
          <p:nvPr>
            <p:ph type="ftr" sz="quarter" idx="11"/>
          </p:nvPr>
        </p:nvSpPr>
        <p:spPr>
          <a:xfrm rot="5400000">
            <a:off x="-2375291" y="3096744"/>
            <a:ext cx="5885352" cy="664507"/>
          </a:xfrm>
        </p:spPr>
        <p:txBody>
          <a:bodyPr/>
          <a:lstStyle/>
          <a:p>
            <a:r>
              <a:rPr lang="de-DE" sz="1600" dirty="0" err="1" smtClean="0">
                <a:latin typeface="Book Antiqua" panose="02040602050305030304" pitchFamily="18" charset="0"/>
              </a:rPr>
              <a:t>Cylus</a:t>
            </a:r>
            <a:r>
              <a:rPr lang="de-DE" sz="1600" dirty="0" smtClean="0">
                <a:latin typeface="Book Antiqua" panose="02040602050305030304" pitchFamily="18" charset="0"/>
              </a:rPr>
              <a:t> Psychopathologie Februari - Juli 2017</a:t>
            </a:r>
            <a:endParaRPr lang="en-US" sz="1600" dirty="0">
              <a:latin typeface="Book Antiqua" panose="02040602050305030304" pitchFamily="18" charset="0"/>
            </a:endParaRPr>
          </a:p>
        </p:txBody>
      </p:sp>
    </p:spTree>
    <p:extLst>
      <p:ext uri="{BB962C8B-B14F-4D97-AF65-F5344CB8AC3E}">
        <p14:creationId xmlns:p14="http://schemas.microsoft.com/office/powerpoint/2010/main" val="2219155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79397" y="190419"/>
            <a:ext cx="4690329" cy="668047"/>
          </a:xfrm>
        </p:spPr>
        <p:txBody>
          <a:bodyPr>
            <a:normAutofit fontScale="90000"/>
          </a:bodyPr>
          <a:lstStyle/>
          <a:p>
            <a:pPr algn="l"/>
            <a:r>
              <a:rPr lang="nl-NL" sz="4400" dirty="0" smtClean="0">
                <a:latin typeface="Book Antiqua" panose="02040602050305030304" pitchFamily="18" charset="0"/>
              </a:rPr>
              <a:t>3.</a:t>
            </a:r>
            <a:r>
              <a:rPr lang="nl-NL" sz="4400" dirty="0">
                <a:latin typeface="Book Antiqua" panose="02040602050305030304" pitchFamily="18" charset="0"/>
              </a:rPr>
              <a:t> Frotteurisme</a:t>
            </a:r>
            <a:br>
              <a:rPr lang="nl-NL" sz="4400" dirty="0">
                <a:latin typeface="Book Antiqua" panose="02040602050305030304" pitchFamily="18" charset="0"/>
              </a:rPr>
            </a:br>
            <a:r>
              <a:rPr lang="nl-NL" dirty="0" smtClean="0"/>
              <a:t> </a:t>
            </a:r>
            <a:endParaRPr lang="nl-NL" dirty="0"/>
          </a:p>
        </p:txBody>
      </p:sp>
      <p:sp>
        <p:nvSpPr>
          <p:cNvPr id="3" name="Tijdelijke aanduiding voor voettekst 2"/>
          <p:cNvSpPr>
            <a:spLocks noGrp="1"/>
          </p:cNvSpPr>
          <p:nvPr>
            <p:ph type="ftr" sz="quarter" idx="11"/>
          </p:nvPr>
        </p:nvSpPr>
        <p:spPr/>
        <p:txBody>
          <a:bodyPr/>
          <a:lstStyle/>
          <a:p>
            <a:r>
              <a:rPr lang="de-DE" smtClean="0"/>
              <a:t>Cyclus Psychopathologie Februari - Juli 2017</a:t>
            </a:r>
            <a:endParaRPr lang="en-US"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1509" y="2236814"/>
            <a:ext cx="2939143" cy="2319168"/>
          </a:xfrm>
          <a:prstGeom prst="rect">
            <a:avLst/>
          </a:prstGeom>
        </p:spPr>
      </p:pic>
      <p:sp>
        <p:nvSpPr>
          <p:cNvPr id="6" name="Tekstvak 5"/>
          <p:cNvSpPr txBox="1"/>
          <p:nvPr/>
        </p:nvSpPr>
        <p:spPr>
          <a:xfrm>
            <a:off x="1071155" y="1031966"/>
            <a:ext cx="9548948" cy="1846659"/>
          </a:xfrm>
          <a:prstGeom prst="rect">
            <a:avLst/>
          </a:prstGeom>
          <a:noFill/>
        </p:spPr>
        <p:txBody>
          <a:bodyPr wrap="square" rtlCol="0">
            <a:spAutoFit/>
          </a:bodyPr>
          <a:lstStyle/>
          <a:p>
            <a:r>
              <a:rPr lang="nl-NL" sz="2400" dirty="0" smtClean="0">
                <a:latin typeface="Book Antiqua" panose="02040602050305030304" pitchFamily="18" charset="0"/>
              </a:rPr>
              <a:t>In ruime zin: seksueel opgewonden raken </a:t>
            </a:r>
            <a:r>
              <a:rPr lang="nl-NL" sz="2400" dirty="0">
                <a:latin typeface="Book Antiqua" panose="02040602050305030304" pitchFamily="18" charset="0"/>
              </a:rPr>
              <a:t>door lichamelijk contact met </a:t>
            </a:r>
            <a:r>
              <a:rPr lang="nl-NL" sz="2400" dirty="0" smtClean="0">
                <a:latin typeface="Book Antiqua" panose="02040602050305030304" pitchFamily="18" charset="0"/>
              </a:rPr>
              <a:t>onbekenden</a:t>
            </a:r>
            <a:r>
              <a:rPr lang="nl-NL" sz="2400" dirty="0">
                <a:latin typeface="Book Antiqua" panose="02040602050305030304" pitchFamily="18" charset="0"/>
              </a:rPr>
              <a:t>. De term komt van het </a:t>
            </a:r>
            <a:r>
              <a:rPr lang="nl-NL" sz="2400" dirty="0" smtClean="0">
                <a:latin typeface="Book Antiqua" panose="02040602050305030304" pitchFamily="18" charset="0"/>
              </a:rPr>
              <a:t>Franse </a:t>
            </a:r>
            <a:r>
              <a:rPr lang="nl-NL" sz="2400" i="1" dirty="0" err="1" smtClean="0">
                <a:latin typeface="Book Antiqua" panose="02040602050305030304" pitchFamily="18" charset="0"/>
              </a:rPr>
              <a:t>frotter</a:t>
            </a:r>
            <a:r>
              <a:rPr lang="nl-NL" sz="2400" dirty="0">
                <a:latin typeface="Book Antiqua" panose="02040602050305030304" pitchFamily="18" charset="0"/>
              </a:rPr>
              <a:t>, wat </a:t>
            </a:r>
            <a:r>
              <a:rPr lang="nl-NL" sz="2400" i="1" dirty="0">
                <a:latin typeface="Book Antiqua" panose="02040602050305030304" pitchFamily="18" charset="0"/>
              </a:rPr>
              <a:t>wrijven</a:t>
            </a:r>
            <a:r>
              <a:rPr lang="nl-NL" sz="2400" dirty="0">
                <a:latin typeface="Book Antiqua" panose="02040602050305030304" pitchFamily="18" charset="0"/>
              </a:rPr>
              <a:t> betekent</a:t>
            </a:r>
            <a:r>
              <a:rPr lang="nl-NL" sz="2400" dirty="0" smtClean="0">
                <a:latin typeface="Book Antiqua" panose="02040602050305030304" pitchFamily="18" charset="0"/>
              </a:rPr>
              <a:t>.  Wanneer </a:t>
            </a:r>
            <a:r>
              <a:rPr lang="nl-NL" sz="2400" dirty="0">
                <a:latin typeface="Book Antiqua" panose="02040602050305030304" pitchFamily="18" charset="0"/>
              </a:rPr>
              <a:t>de ander de aanraking ongewenst vindt, geldt het als </a:t>
            </a:r>
            <a:r>
              <a:rPr lang="nl-NL" sz="2400" dirty="0" smtClean="0">
                <a:latin typeface="Book Antiqua" panose="02040602050305030304" pitchFamily="18" charset="0"/>
              </a:rPr>
              <a:t>aanranding en </a:t>
            </a:r>
            <a:r>
              <a:rPr lang="nl-NL" sz="2400" dirty="0">
                <a:latin typeface="Book Antiqua" panose="02040602050305030304" pitchFamily="18" charset="0"/>
              </a:rPr>
              <a:t>is het strafbaar.</a:t>
            </a:r>
          </a:p>
          <a:p>
            <a:endParaRPr lang="nl-NL" dirty="0"/>
          </a:p>
        </p:txBody>
      </p:sp>
      <p:sp>
        <p:nvSpPr>
          <p:cNvPr id="8" name="Tekstvak 7"/>
          <p:cNvSpPr txBox="1"/>
          <p:nvPr/>
        </p:nvSpPr>
        <p:spPr>
          <a:xfrm>
            <a:off x="1071155" y="4152535"/>
            <a:ext cx="7760100" cy="2523768"/>
          </a:xfrm>
          <a:prstGeom prst="rect">
            <a:avLst/>
          </a:prstGeom>
          <a:noFill/>
        </p:spPr>
        <p:txBody>
          <a:bodyPr wrap="square" rtlCol="0">
            <a:spAutoFit/>
          </a:bodyPr>
          <a:lstStyle/>
          <a:p>
            <a:r>
              <a:rPr lang="nl-NL" sz="2800" dirty="0" smtClean="0">
                <a:solidFill>
                  <a:srgbClr val="FFFF00"/>
                </a:solidFill>
                <a:latin typeface="Book Antiqua" panose="02040602050305030304" pitchFamily="18" charset="0"/>
              </a:rPr>
              <a:t>DSM V</a:t>
            </a:r>
          </a:p>
          <a:p>
            <a:r>
              <a:rPr lang="nl-NL" sz="2800" dirty="0" smtClean="0">
                <a:solidFill>
                  <a:srgbClr val="FFFF00"/>
                </a:solidFill>
                <a:latin typeface="Book Antiqua" panose="02040602050305030304" pitchFamily="18" charset="0"/>
              </a:rPr>
              <a:t>Recidiverende</a:t>
            </a:r>
            <a:r>
              <a:rPr lang="nl-NL" sz="2800" dirty="0">
                <a:solidFill>
                  <a:srgbClr val="FFFF00"/>
                </a:solidFill>
                <a:latin typeface="Book Antiqua" panose="02040602050305030304" pitchFamily="18" charset="0"/>
              </a:rPr>
              <a:t>, intense seksuele opwinding bij </a:t>
            </a:r>
            <a:r>
              <a:rPr lang="nl-NL" sz="2800" dirty="0" smtClean="0">
                <a:solidFill>
                  <a:srgbClr val="FFFF00"/>
                </a:solidFill>
                <a:latin typeface="Book Antiqua" panose="02040602050305030304" pitchFamily="18" charset="0"/>
              </a:rPr>
              <a:t>het aanraken en wrijven van een niet instemmend persoon, die zich uit in fantasieën, seksuele drang of handelingen.  </a:t>
            </a:r>
            <a:endParaRPr lang="nl-NL" sz="2800" dirty="0">
              <a:solidFill>
                <a:srgbClr val="FFFF00"/>
              </a:solidFill>
              <a:latin typeface="Book Antiqua" panose="02040602050305030304" pitchFamily="18" charset="0"/>
            </a:endParaRPr>
          </a:p>
          <a:p>
            <a:endParaRPr lang="nl-NL" dirty="0"/>
          </a:p>
        </p:txBody>
      </p:sp>
    </p:spTree>
    <p:extLst>
      <p:ext uri="{BB962C8B-B14F-4D97-AF65-F5344CB8AC3E}">
        <p14:creationId xmlns:p14="http://schemas.microsoft.com/office/powerpoint/2010/main" val="3253559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p:cNvSpPr>
            <a:spLocks noGrp="1"/>
          </p:cNvSpPr>
          <p:nvPr>
            <p:ph type="ftr" sz="quarter" idx="11"/>
          </p:nvPr>
        </p:nvSpPr>
        <p:spPr/>
        <p:txBody>
          <a:bodyPr/>
          <a:lstStyle/>
          <a:p>
            <a:r>
              <a:rPr lang="de-DE" smtClean="0"/>
              <a:t>Cyclus Psychopathologie Februari - Juli 2017</a:t>
            </a:r>
            <a:endParaRPr lang="en-US" dirty="0"/>
          </a:p>
        </p:txBody>
      </p:sp>
      <p:sp>
        <p:nvSpPr>
          <p:cNvPr id="2" name="Tekstvak 1"/>
          <p:cNvSpPr txBox="1"/>
          <p:nvPr/>
        </p:nvSpPr>
        <p:spPr>
          <a:xfrm>
            <a:off x="470263" y="536117"/>
            <a:ext cx="6139542" cy="769441"/>
          </a:xfrm>
          <a:prstGeom prst="rect">
            <a:avLst/>
          </a:prstGeom>
          <a:noFill/>
        </p:spPr>
        <p:txBody>
          <a:bodyPr wrap="square" rtlCol="0">
            <a:spAutoFit/>
          </a:bodyPr>
          <a:lstStyle/>
          <a:p>
            <a:r>
              <a:rPr lang="nl-NL" sz="4400" dirty="0" smtClean="0">
                <a:latin typeface="Book Antiqua" panose="02040602050305030304" pitchFamily="18" charset="0"/>
              </a:rPr>
              <a:t>4. Pedofilie</a:t>
            </a:r>
            <a:endParaRPr lang="nl-NL" sz="4400" dirty="0">
              <a:latin typeface="Book Antiqua" panose="02040602050305030304" pitchFamily="18" charset="0"/>
            </a:endParaRPr>
          </a:p>
        </p:txBody>
      </p:sp>
      <p:sp>
        <p:nvSpPr>
          <p:cNvPr id="3" name="Tekstvak 2"/>
          <p:cNvSpPr txBox="1"/>
          <p:nvPr/>
        </p:nvSpPr>
        <p:spPr>
          <a:xfrm>
            <a:off x="1227908" y="1358172"/>
            <a:ext cx="9470571" cy="1200329"/>
          </a:xfrm>
          <a:prstGeom prst="rect">
            <a:avLst/>
          </a:prstGeom>
          <a:noFill/>
        </p:spPr>
        <p:txBody>
          <a:bodyPr wrap="square" rtlCol="0">
            <a:spAutoFit/>
          </a:bodyPr>
          <a:lstStyle/>
          <a:p>
            <a:r>
              <a:rPr lang="nl-NL" sz="2400" dirty="0" smtClean="0">
                <a:latin typeface="Book Antiqua" panose="02040602050305030304" pitchFamily="18" charset="0"/>
              </a:rPr>
              <a:t>In ruime zin: zich </a:t>
            </a:r>
            <a:r>
              <a:rPr lang="nl-NL" sz="2400" dirty="0">
                <a:latin typeface="Book Antiqua" panose="02040602050305030304" pitchFamily="18" charset="0"/>
              </a:rPr>
              <a:t>seksueel primair aangetrokken voelen </a:t>
            </a:r>
            <a:r>
              <a:rPr lang="nl-NL" sz="2400" dirty="0">
                <a:solidFill>
                  <a:schemeClr val="bg1"/>
                </a:solidFill>
                <a:latin typeface="Book Antiqua" panose="02040602050305030304" pitchFamily="18" charset="0"/>
              </a:rPr>
              <a:t>van </a:t>
            </a:r>
            <a:r>
              <a:rPr lang="nl-NL" sz="2400" dirty="0">
                <a:latin typeface="Book Antiqua" panose="02040602050305030304" pitchFamily="18" charset="0"/>
              </a:rPr>
              <a:t>volwassenen en bepaalde adolescenten tot kinderen die </a:t>
            </a:r>
            <a:r>
              <a:rPr lang="nl-NL" sz="2400" dirty="0">
                <a:solidFill>
                  <a:schemeClr val="bg1"/>
                </a:solidFill>
                <a:latin typeface="Book Antiqua" panose="02040602050305030304" pitchFamily="18" charset="0"/>
              </a:rPr>
              <a:t>nog niet </a:t>
            </a:r>
            <a:r>
              <a:rPr lang="nl-NL" sz="2400" dirty="0">
                <a:latin typeface="Book Antiqua" panose="02040602050305030304" pitchFamily="18" charset="0"/>
              </a:rPr>
              <a:t>geslachtsrijp zijn.</a:t>
            </a:r>
          </a:p>
        </p:txBody>
      </p:sp>
      <p:sp>
        <p:nvSpPr>
          <p:cNvPr id="5" name="Tekstvak 4"/>
          <p:cNvSpPr txBox="1"/>
          <p:nvPr/>
        </p:nvSpPr>
        <p:spPr>
          <a:xfrm>
            <a:off x="1084217" y="2821577"/>
            <a:ext cx="7850777" cy="1815882"/>
          </a:xfrm>
          <a:prstGeom prst="rect">
            <a:avLst/>
          </a:prstGeom>
          <a:noFill/>
        </p:spPr>
        <p:txBody>
          <a:bodyPr wrap="square" rtlCol="0">
            <a:spAutoFit/>
          </a:bodyPr>
          <a:lstStyle/>
          <a:p>
            <a:r>
              <a:rPr lang="nl-NL" sz="2800" dirty="0" smtClean="0">
                <a:solidFill>
                  <a:srgbClr val="FFFF00"/>
                </a:solidFill>
                <a:latin typeface="Book Antiqua" panose="02040602050305030304" pitchFamily="18" charset="0"/>
              </a:rPr>
              <a:t>DSM V</a:t>
            </a:r>
          </a:p>
          <a:p>
            <a:r>
              <a:rPr lang="nl-NL" sz="2800" dirty="0" smtClean="0">
                <a:solidFill>
                  <a:srgbClr val="FFFF00"/>
                </a:solidFill>
                <a:latin typeface="Book Antiqua" panose="02040602050305030304" pitchFamily="18" charset="0"/>
              </a:rPr>
              <a:t>Recidiverende intense seksuele opwindende fantasieën, seksuele drang, of gedrag of gedrag met betrekking tot een </a:t>
            </a:r>
            <a:r>
              <a:rPr lang="nl-NL" sz="2800" dirty="0" err="1" smtClean="0">
                <a:solidFill>
                  <a:srgbClr val="FFFF00"/>
                </a:solidFill>
                <a:latin typeface="Book Antiqua" panose="02040602050305030304" pitchFamily="18" charset="0"/>
              </a:rPr>
              <a:t>prebuberaal</a:t>
            </a:r>
            <a:r>
              <a:rPr lang="nl-NL" sz="2800" dirty="0" smtClean="0">
                <a:solidFill>
                  <a:srgbClr val="FFFF00"/>
                </a:solidFill>
                <a:latin typeface="Book Antiqua" panose="02040602050305030304" pitchFamily="18" charset="0"/>
              </a:rPr>
              <a:t> kind</a:t>
            </a:r>
            <a:endParaRPr lang="nl-NL" sz="2800" dirty="0">
              <a:solidFill>
                <a:srgbClr val="FFFF00"/>
              </a:solidFill>
              <a:latin typeface="Book Antiqua" panose="02040602050305030304" pitchFamily="18" charset="0"/>
            </a:endParaRPr>
          </a:p>
        </p:txBody>
      </p:sp>
    </p:spTree>
    <p:extLst>
      <p:ext uri="{BB962C8B-B14F-4D97-AF65-F5344CB8AC3E}">
        <p14:creationId xmlns:p14="http://schemas.microsoft.com/office/powerpoint/2010/main" val="111069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p:cNvSpPr>
            <a:spLocks noGrp="1"/>
          </p:cNvSpPr>
          <p:nvPr>
            <p:ph type="ftr" sz="quarter" idx="11"/>
          </p:nvPr>
        </p:nvSpPr>
        <p:spPr/>
        <p:txBody>
          <a:bodyPr/>
          <a:lstStyle/>
          <a:p>
            <a:r>
              <a:rPr lang="de-DE" smtClean="0"/>
              <a:t>Cyclus Psychopathologie Februari - Juli 2017</a:t>
            </a:r>
            <a:endParaRPr lang="en-US" dirty="0"/>
          </a:p>
        </p:txBody>
      </p:sp>
      <p:sp>
        <p:nvSpPr>
          <p:cNvPr id="2" name="Tekstvak 1"/>
          <p:cNvSpPr txBox="1"/>
          <p:nvPr/>
        </p:nvSpPr>
        <p:spPr>
          <a:xfrm>
            <a:off x="1018904" y="1280161"/>
            <a:ext cx="7850776" cy="6001643"/>
          </a:xfrm>
          <a:prstGeom prst="rect">
            <a:avLst/>
          </a:prstGeom>
          <a:noFill/>
        </p:spPr>
        <p:txBody>
          <a:bodyPr wrap="square" rtlCol="0">
            <a:spAutoFit/>
          </a:bodyPr>
          <a:lstStyle/>
          <a:p>
            <a:r>
              <a:rPr lang="nl-NL" sz="2400" dirty="0" smtClean="0">
                <a:latin typeface="Book Antiqua" panose="02040602050305030304" pitchFamily="18" charset="0"/>
              </a:rPr>
              <a:t>In ruime zin: het </a:t>
            </a:r>
            <a:r>
              <a:rPr lang="nl-NL" sz="2400" dirty="0">
                <a:latin typeface="Book Antiqua" panose="02040602050305030304" pitchFamily="18" charset="0"/>
              </a:rPr>
              <a:t>beleven van (</a:t>
            </a:r>
            <a:r>
              <a:rPr lang="nl-NL" sz="2400" dirty="0" smtClean="0">
                <a:latin typeface="Book Antiqua" panose="02040602050305030304" pitchFamily="18" charset="0"/>
              </a:rPr>
              <a:t>seksueel) genot </a:t>
            </a:r>
            <a:r>
              <a:rPr lang="nl-NL" sz="2400" dirty="0">
                <a:latin typeface="Book Antiqua" panose="02040602050305030304" pitchFamily="18" charset="0"/>
              </a:rPr>
              <a:t>aan onderwerping of kleinering, waarbij het de "masochist(e)" erom gaat door de partner te worden verleid/gemanipuleerd en door hem/haar gedomineerd, gekweld of vernederd te worden. Een middel hiertoe is het toebrengen van pijn</a:t>
            </a:r>
            <a:r>
              <a:rPr lang="nl-NL" sz="2400" dirty="0" smtClean="0">
                <a:latin typeface="Book Antiqua" panose="02040602050305030304" pitchFamily="18" charset="0"/>
              </a:rPr>
              <a:t>.</a:t>
            </a:r>
          </a:p>
          <a:p>
            <a:endParaRPr lang="nl-NL" sz="2400" dirty="0"/>
          </a:p>
          <a:p>
            <a:endParaRPr lang="nl-NL" sz="2400" dirty="0" smtClean="0"/>
          </a:p>
          <a:p>
            <a:r>
              <a:rPr lang="nl-NL" sz="2400" dirty="0" smtClean="0">
                <a:solidFill>
                  <a:srgbClr val="FFFF00"/>
                </a:solidFill>
                <a:latin typeface="Book Antiqua" panose="02040602050305030304" pitchFamily="18" charset="0"/>
              </a:rPr>
              <a:t>DSM V</a:t>
            </a:r>
          </a:p>
          <a:p>
            <a:r>
              <a:rPr lang="nl-NL" sz="2400" dirty="0">
                <a:solidFill>
                  <a:srgbClr val="FFFF00"/>
                </a:solidFill>
                <a:latin typeface="Book Antiqua" panose="02040602050305030304" pitchFamily="18" charset="0"/>
              </a:rPr>
              <a:t>Recidiverende, intense seksuele opwinding bij </a:t>
            </a:r>
            <a:r>
              <a:rPr lang="nl-NL" sz="2400" dirty="0" smtClean="0">
                <a:solidFill>
                  <a:srgbClr val="FFFF00"/>
                </a:solidFill>
                <a:latin typeface="Book Antiqua" panose="02040602050305030304" pitchFamily="18" charset="0"/>
              </a:rPr>
              <a:t>handelingen waarbij de betrokkene vernederd, geslagen, of vastgebonden wordt, of op een anderen manier tot lijden wordt gebracht. In </a:t>
            </a:r>
            <a:r>
              <a:rPr lang="nl-NL" sz="2400" dirty="0" err="1" smtClean="0">
                <a:solidFill>
                  <a:srgbClr val="FFFF00"/>
                </a:solidFill>
                <a:latin typeface="Book Antiqua" panose="02040602050305030304" pitchFamily="18" charset="0"/>
              </a:rPr>
              <a:t>fantasieen</a:t>
            </a:r>
            <a:r>
              <a:rPr lang="nl-NL" sz="2400" dirty="0" smtClean="0">
                <a:solidFill>
                  <a:srgbClr val="FFFF00"/>
                </a:solidFill>
                <a:latin typeface="Book Antiqua" panose="02040602050305030304" pitchFamily="18" charset="0"/>
              </a:rPr>
              <a:t>, seksuele drang of handelingen </a:t>
            </a:r>
            <a:endParaRPr lang="nl-NL" sz="2400" dirty="0">
              <a:solidFill>
                <a:srgbClr val="FFFF00"/>
              </a:solidFill>
              <a:latin typeface="Book Antiqua" panose="02040602050305030304" pitchFamily="18" charset="0"/>
            </a:endParaRPr>
          </a:p>
          <a:p>
            <a:endParaRPr lang="nl-NL" sz="2400" dirty="0" smtClean="0"/>
          </a:p>
          <a:p>
            <a:endParaRPr lang="nl-NL" sz="2400" dirty="0"/>
          </a:p>
        </p:txBody>
      </p:sp>
      <p:sp>
        <p:nvSpPr>
          <p:cNvPr id="3" name="Tekstvak 2"/>
          <p:cNvSpPr txBox="1"/>
          <p:nvPr/>
        </p:nvSpPr>
        <p:spPr>
          <a:xfrm>
            <a:off x="615957" y="444137"/>
            <a:ext cx="7887963" cy="707886"/>
          </a:xfrm>
          <a:prstGeom prst="rect">
            <a:avLst/>
          </a:prstGeom>
          <a:noFill/>
        </p:spPr>
        <p:txBody>
          <a:bodyPr wrap="square" rtlCol="0">
            <a:spAutoFit/>
          </a:bodyPr>
          <a:lstStyle/>
          <a:p>
            <a:r>
              <a:rPr lang="nl-NL" sz="4000" dirty="0" smtClean="0">
                <a:latin typeface="Book Antiqua" panose="02040602050305030304" pitchFamily="18" charset="0"/>
              </a:rPr>
              <a:t>5.  Seksueel Masochisme</a:t>
            </a:r>
            <a:endParaRPr lang="nl-NL" sz="4000" dirty="0">
              <a:latin typeface="Book Antiqua" panose="02040602050305030304" pitchFamily="18" charset="0"/>
            </a:endParaRPr>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9495" y="242570"/>
            <a:ext cx="2159000" cy="1435100"/>
          </a:xfrm>
          <a:prstGeom prst="rect">
            <a:avLst/>
          </a:prstGeom>
        </p:spPr>
      </p:pic>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9495" y="2006055"/>
            <a:ext cx="2159000" cy="1435100"/>
          </a:xfrm>
          <a:prstGeom prst="rect">
            <a:avLst/>
          </a:prstGeom>
        </p:spPr>
      </p:pic>
      <p:pic>
        <p:nvPicPr>
          <p:cNvPr id="7" name="Afbeelding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79495" y="3769540"/>
            <a:ext cx="2159000" cy="1435100"/>
          </a:xfrm>
          <a:prstGeom prst="rect">
            <a:avLst/>
          </a:prstGeom>
        </p:spPr>
      </p:pic>
      <p:pic>
        <p:nvPicPr>
          <p:cNvPr id="8" name="Afbeelding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79495" y="5350146"/>
            <a:ext cx="2159000" cy="1435100"/>
          </a:xfrm>
          <a:prstGeom prst="rect">
            <a:avLst/>
          </a:prstGeom>
        </p:spPr>
      </p:pic>
    </p:spTree>
    <p:extLst>
      <p:ext uri="{BB962C8B-B14F-4D97-AF65-F5344CB8AC3E}">
        <p14:creationId xmlns:p14="http://schemas.microsoft.com/office/powerpoint/2010/main" val="3100756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p:cNvSpPr>
            <a:spLocks noGrp="1"/>
          </p:cNvSpPr>
          <p:nvPr>
            <p:ph type="ftr" sz="quarter" idx="11"/>
          </p:nvPr>
        </p:nvSpPr>
        <p:spPr/>
        <p:txBody>
          <a:bodyPr/>
          <a:lstStyle/>
          <a:p>
            <a:r>
              <a:rPr lang="de-DE" smtClean="0"/>
              <a:t>Cyclus Psychopathologie Februari - Juli 2017</a:t>
            </a:r>
            <a:endParaRPr lang="en-US" dirty="0"/>
          </a:p>
        </p:txBody>
      </p:sp>
      <p:sp>
        <p:nvSpPr>
          <p:cNvPr id="2" name="Tekstvak 1"/>
          <p:cNvSpPr txBox="1"/>
          <p:nvPr/>
        </p:nvSpPr>
        <p:spPr>
          <a:xfrm>
            <a:off x="539585" y="454113"/>
            <a:ext cx="6620865" cy="707886"/>
          </a:xfrm>
          <a:prstGeom prst="rect">
            <a:avLst/>
          </a:prstGeom>
          <a:noFill/>
        </p:spPr>
        <p:txBody>
          <a:bodyPr wrap="square" rtlCol="0">
            <a:spAutoFit/>
          </a:bodyPr>
          <a:lstStyle/>
          <a:p>
            <a:r>
              <a:rPr lang="nl-NL" sz="4000" dirty="0" smtClean="0">
                <a:latin typeface="Book Antiqua" panose="02040602050305030304" pitchFamily="18" charset="0"/>
              </a:rPr>
              <a:t>6. Seksueel Sadisme</a:t>
            </a:r>
            <a:endParaRPr lang="nl-NL" sz="4000" dirty="0">
              <a:latin typeface="Book Antiqua" panose="02040602050305030304" pitchFamily="18" charset="0"/>
            </a:endParaRPr>
          </a:p>
        </p:txBody>
      </p:sp>
      <p:sp>
        <p:nvSpPr>
          <p:cNvPr id="3" name="Tekstvak 2"/>
          <p:cNvSpPr txBox="1"/>
          <p:nvPr/>
        </p:nvSpPr>
        <p:spPr>
          <a:xfrm>
            <a:off x="966651" y="1463040"/>
            <a:ext cx="7968343" cy="1938992"/>
          </a:xfrm>
          <a:prstGeom prst="rect">
            <a:avLst/>
          </a:prstGeom>
          <a:noFill/>
        </p:spPr>
        <p:txBody>
          <a:bodyPr wrap="square" rtlCol="0">
            <a:spAutoFit/>
          </a:bodyPr>
          <a:lstStyle/>
          <a:p>
            <a:r>
              <a:rPr lang="nl-NL" sz="2400" dirty="0" smtClean="0">
                <a:latin typeface="Book Antiqua" panose="02040602050305030304" pitchFamily="18" charset="0"/>
              </a:rPr>
              <a:t>In ruime zin : Plezier </a:t>
            </a:r>
            <a:r>
              <a:rPr lang="nl-NL" sz="2400" dirty="0">
                <a:latin typeface="Book Antiqua" panose="02040602050305030304" pitchFamily="18" charset="0"/>
              </a:rPr>
              <a:t>hebben aan of genoegen beleven aan het opzettelijk pijn doen of </a:t>
            </a:r>
            <a:r>
              <a:rPr lang="nl-NL" sz="2400" dirty="0" smtClean="0">
                <a:latin typeface="Book Antiqua" panose="02040602050305030304" pitchFamily="18" charset="0"/>
              </a:rPr>
              <a:t>vernederen van </a:t>
            </a:r>
            <a:r>
              <a:rPr lang="nl-NL" sz="2400" dirty="0">
                <a:latin typeface="Book Antiqua" panose="02040602050305030304" pitchFamily="18" charset="0"/>
              </a:rPr>
              <a:t>een andere persoon of van een dier. In strikte zin gaat het hier om genotsbeleving aan de macht die de 'sadist' heeft ten opzichte van haar/zijn 'slachtoffer'.</a:t>
            </a:r>
          </a:p>
        </p:txBody>
      </p:sp>
      <p:sp>
        <p:nvSpPr>
          <p:cNvPr id="5" name="Tekstvak 4"/>
          <p:cNvSpPr txBox="1"/>
          <p:nvPr/>
        </p:nvSpPr>
        <p:spPr>
          <a:xfrm>
            <a:off x="1149530" y="3827417"/>
            <a:ext cx="7785463" cy="2800767"/>
          </a:xfrm>
          <a:prstGeom prst="rect">
            <a:avLst/>
          </a:prstGeom>
          <a:noFill/>
        </p:spPr>
        <p:txBody>
          <a:bodyPr wrap="square" rtlCol="0">
            <a:spAutoFit/>
          </a:bodyPr>
          <a:lstStyle/>
          <a:p>
            <a:r>
              <a:rPr lang="nl-NL" sz="2800" dirty="0" smtClean="0">
                <a:solidFill>
                  <a:srgbClr val="FFFF00"/>
                </a:solidFill>
                <a:latin typeface="Book Antiqua" panose="02040602050305030304" pitchFamily="18" charset="0"/>
              </a:rPr>
              <a:t>DSM V</a:t>
            </a:r>
          </a:p>
          <a:p>
            <a:r>
              <a:rPr lang="nl-NL" sz="2800" dirty="0">
                <a:solidFill>
                  <a:srgbClr val="FFFF00"/>
                </a:solidFill>
                <a:latin typeface="Book Antiqua" panose="02040602050305030304" pitchFamily="18" charset="0"/>
              </a:rPr>
              <a:t>Recidiverende, intense seksuele opwinding </a:t>
            </a:r>
            <a:r>
              <a:rPr lang="nl-NL" sz="2800" dirty="0" smtClean="0">
                <a:solidFill>
                  <a:srgbClr val="FFFF00"/>
                </a:solidFill>
                <a:latin typeface="Book Antiqua" panose="02040602050305030304" pitchFamily="18" charset="0"/>
              </a:rPr>
              <a:t>bij het veroorzaken van lichamelijk of psychisch leed bij een ander die tot uiting komt in fantasie, drang of handeling.</a:t>
            </a:r>
          </a:p>
          <a:p>
            <a:endParaRPr lang="nl-NL" dirty="0" smtClean="0">
              <a:solidFill>
                <a:srgbClr val="FFFF00"/>
              </a:solidFill>
              <a:latin typeface="Book Antiqua" panose="02040602050305030304" pitchFamily="18" charset="0"/>
            </a:endParaRPr>
          </a:p>
          <a:p>
            <a:endParaRPr lang="nl-NL" dirty="0"/>
          </a:p>
        </p:txBody>
      </p:sp>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6511" y="204736"/>
            <a:ext cx="2914650" cy="1914525"/>
          </a:xfrm>
          <a:prstGeom prst="rect">
            <a:avLst/>
          </a:prstGeom>
        </p:spPr>
      </p:pic>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5086" y="2432536"/>
            <a:ext cx="2857500" cy="1762125"/>
          </a:xfrm>
          <a:prstGeom prst="rect">
            <a:avLst/>
          </a:prstGeom>
        </p:spPr>
      </p:pic>
      <p:pic>
        <p:nvPicPr>
          <p:cNvPr id="9" name="Afbeelding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35086" y="4700179"/>
            <a:ext cx="2867025" cy="1428750"/>
          </a:xfrm>
          <a:prstGeom prst="rect">
            <a:avLst/>
          </a:prstGeom>
        </p:spPr>
      </p:pic>
    </p:spTree>
    <p:extLst>
      <p:ext uri="{BB962C8B-B14F-4D97-AF65-F5344CB8AC3E}">
        <p14:creationId xmlns:p14="http://schemas.microsoft.com/office/powerpoint/2010/main" val="1095350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3180" y="269441"/>
            <a:ext cx="6495443" cy="1077229"/>
          </a:xfrm>
        </p:spPr>
        <p:txBody>
          <a:bodyPr/>
          <a:lstStyle/>
          <a:p>
            <a:r>
              <a:rPr lang="nl-NL" sz="3600" dirty="0">
                <a:latin typeface="Book Antiqua" panose="02040602050305030304" pitchFamily="18" charset="0"/>
              </a:rPr>
              <a:t>7. Fetisjistisch transvestitisme</a:t>
            </a:r>
            <a:br>
              <a:rPr lang="nl-NL" sz="3600" dirty="0">
                <a:latin typeface="Book Antiqua" panose="02040602050305030304" pitchFamily="18" charset="0"/>
              </a:rPr>
            </a:br>
            <a:endParaRPr lang="nl-NL" dirty="0"/>
          </a:p>
        </p:txBody>
      </p:sp>
      <p:sp>
        <p:nvSpPr>
          <p:cNvPr id="3" name="Tijdelijke aanduiding voor inhoud 2"/>
          <p:cNvSpPr>
            <a:spLocks noGrp="1"/>
          </p:cNvSpPr>
          <p:nvPr>
            <p:ph idx="1"/>
          </p:nvPr>
        </p:nvSpPr>
        <p:spPr>
          <a:xfrm>
            <a:off x="795134" y="914398"/>
            <a:ext cx="10515600" cy="2939145"/>
          </a:xfrm>
        </p:spPr>
        <p:txBody>
          <a:bodyPr/>
          <a:lstStyle/>
          <a:p>
            <a:r>
              <a:rPr lang="nl-NL" dirty="0" smtClean="0">
                <a:latin typeface="Book Antiqua" panose="02040602050305030304" pitchFamily="18" charset="0"/>
              </a:rPr>
              <a:t>In ruime zin: Het </a:t>
            </a:r>
            <a:r>
              <a:rPr lang="nl-NL" dirty="0">
                <a:latin typeface="Book Antiqua" panose="02040602050305030304" pitchFamily="18" charset="0"/>
              </a:rPr>
              <a:t>gekleed gaan als een lid van de andere sekse dan men zelf is. Iemand die aan travestie of </a:t>
            </a:r>
            <a:r>
              <a:rPr lang="nl-NL" dirty="0" err="1">
                <a:latin typeface="Book Antiqua" panose="02040602050305030304" pitchFamily="18" charset="0"/>
              </a:rPr>
              <a:t>travesti</a:t>
            </a:r>
            <a:r>
              <a:rPr lang="nl-NL" dirty="0">
                <a:latin typeface="Book Antiqua" panose="02040602050305030304" pitchFamily="18" charset="0"/>
              </a:rPr>
              <a:t> doet heet een </a:t>
            </a:r>
            <a:r>
              <a:rPr lang="nl-NL" i="1" dirty="0" smtClean="0">
                <a:latin typeface="Book Antiqua" panose="02040602050305030304" pitchFamily="18" charset="0"/>
              </a:rPr>
              <a:t>travestiet</a:t>
            </a:r>
            <a:r>
              <a:rPr lang="nl-NL" dirty="0" smtClean="0">
                <a:latin typeface="Book Antiqua" panose="02040602050305030304" pitchFamily="18" charset="0"/>
              </a:rPr>
              <a:t>. Travestie </a:t>
            </a:r>
            <a:r>
              <a:rPr lang="nl-NL" dirty="0">
                <a:latin typeface="Book Antiqua" panose="02040602050305030304" pitchFamily="18" charset="0"/>
              </a:rPr>
              <a:t>komt zowel bij mannen als vrouwen voor. Bij een vrouw in mannenkleding spreekt men van </a:t>
            </a:r>
            <a:r>
              <a:rPr lang="nl-NL" dirty="0" err="1">
                <a:latin typeface="Book Antiqua" panose="02040602050305030304" pitchFamily="18" charset="0"/>
              </a:rPr>
              <a:t>travesti</a:t>
            </a:r>
            <a:r>
              <a:rPr lang="nl-NL" dirty="0">
                <a:latin typeface="Book Antiqua" panose="02040602050305030304" pitchFamily="18" charset="0"/>
              </a:rPr>
              <a:t>.</a:t>
            </a:r>
          </a:p>
          <a:p>
            <a:r>
              <a:rPr lang="nl-NL" dirty="0">
                <a:latin typeface="Book Antiqua" panose="02040602050305030304" pitchFamily="18" charset="0"/>
              </a:rPr>
              <a:t>Mannen die zich voor openbare optredens op </a:t>
            </a:r>
            <a:r>
              <a:rPr lang="nl-NL" dirty="0" err="1">
                <a:latin typeface="Book Antiqua" panose="02040602050305030304" pitchFamily="18" charset="0"/>
              </a:rPr>
              <a:t>glamoureuze</a:t>
            </a:r>
            <a:r>
              <a:rPr lang="nl-NL" dirty="0">
                <a:latin typeface="Book Antiqua" panose="02040602050305030304" pitchFamily="18" charset="0"/>
              </a:rPr>
              <a:t> wijze als vrouwen kleden noemt men ook wel </a:t>
            </a:r>
            <a:r>
              <a:rPr lang="nl-NL" i="1" dirty="0" err="1">
                <a:latin typeface="Book Antiqua" panose="02040602050305030304" pitchFamily="18" charset="0"/>
              </a:rPr>
              <a:t>dragqueens</a:t>
            </a:r>
            <a:r>
              <a:rPr lang="nl-NL" dirty="0">
                <a:latin typeface="Book Antiqua" panose="02040602050305030304" pitchFamily="18" charset="0"/>
              </a:rPr>
              <a:t>. Vrouwen die zich op deze wijze als mannen kleden heten </a:t>
            </a:r>
            <a:r>
              <a:rPr lang="nl-NL" i="1" dirty="0" err="1">
                <a:latin typeface="Book Antiqua" panose="02040602050305030304" pitchFamily="18" charset="0"/>
              </a:rPr>
              <a:t>dragkings</a:t>
            </a:r>
            <a:r>
              <a:rPr lang="nl-NL" dirty="0">
                <a:latin typeface="Book Antiqua" panose="02040602050305030304" pitchFamily="18" charset="0"/>
              </a:rPr>
              <a:t>.</a:t>
            </a:r>
          </a:p>
          <a:p>
            <a:endParaRPr lang="nl-NL" dirty="0"/>
          </a:p>
        </p:txBody>
      </p:sp>
      <p:sp>
        <p:nvSpPr>
          <p:cNvPr id="4" name="Tijdelijke aanduiding voor voettekst 3"/>
          <p:cNvSpPr>
            <a:spLocks noGrp="1"/>
          </p:cNvSpPr>
          <p:nvPr>
            <p:ph type="ftr" sz="quarter" idx="11"/>
          </p:nvPr>
        </p:nvSpPr>
        <p:spPr/>
        <p:txBody>
          <a:bodyPr/>
          <a:lstStyle/>
          <a:p>
            <a:r>
              <a:rPr lang="de-DE" smtClean="0"/>
              <a:t>Cyclus Psychopathologie Februari - Juli 2017</a:t>
            </a:r>
            <a:endParaRPr lang="en-US" dirty="0"/>
          </a:p>
        </p:txBody>
      </p:sp>
      <p:sp>
        <p:nvSpPr>
          <p:cNvPr id="5" name="Tekstvak 4"/>
          <p:cNvSpPr txBox="1"/>
          <p:nvPr/>
        </p:nvSpPr>
        <p:spPr>
          <a:xfrm>
            <a:off x="1077912" y="3425287"/>
            <a:ext cx="7948522" cy="3323987"/>
          </a:xfrm>
          <a:prstGeom prst="rect">
            <a:avLst/>
          </a:prstGeom>
          <a:noFill/>
        </p:spPr>
        <p:txBody>
          <a:bodyPr wrap="square" rtlCol="0">
            <a:spAutoFit/>
          </a:bodyPr>
          <a:lstStyle/>
          <a:p>
            <a:r>
              <a:rPr lang="nl-NL" sz="3200" dirty="0" smtClean="0">
                <a:solidFill>
                  <a:srgbClr val="FFFF00"/>
                </a:solidFill>
                <a:latin typeface="Book Antiqua" panose="02040602050305030304" pitchFamily="18" charset="0"/>
              </a:rPr>
              <a:t>DSM V</a:t>
            </a:r>
          </a:p>
          <a:p>
            <a:r>
              <a:rPr lang="nl-NL" sz="3200" dirty="0">
                <a:solidFill>
                  <a:srgbClr val="FFFF00"/>
                </a:solidFill>
                <a:latin typeface="Book Antiqua" panose="02040602050305030304" pitchFamily="18" charset="0"/>
              </a:rPr>
              <a:t>Recidiverende intense seksuele </a:t>
            </a:r>
            <a:endParaRPr lang="nl-NL" sz="3200" dirty="0" smtClean="0">
              <a:solidFill>
                <a:srgbClr val="FFFF00"/>
              </a:solidFill>
              <a:latin typeface="Book Antiqua" panose="02040602050305030304" pitchFamily="18" charset="0"/>
            </a:endParaRPr>
          </a:p>
          <a:p>
            <a:r>
              <a:rPr lang="nl-NL" sz="3200" dirty="0" smtClean="0">
                <a:solidFill>
                  <a:srgbClr val="FFFF00"/>
                </a:solidFill>
                <a:latin typeface="Book Antiqua" panose="02040602050305030304" pitchFamily="18" charset="0"/>
              </a:rPr>
              <a:t>opwinding bij crossdressing die tot </a:t>
            </a:r>
          </a:p>
          <a:p>
            <a:r>
              <a:rPr lang="nl-NL" sz="3200" dirty="0" smtClean="0">
                <a:solidFill>
                  <a:srgbClr val="FFFF00"/>
                </a:solidFill>
                <a:latin typeface="Book Antiqua" panose="02040602050305030304" pitchFamily="18" charset="0"/>
              </a:rPr>
              <a:t>uiting komt in seksuele </a:t>
            </a:r>
            <a:r>
              <a:rPr lang="nl-NL" sz="3200" dirty="0" err="1" smtClean="0">
                <a:solidFill>
                  <a:srgbClr val="FFFF00"/>
                </a:solidFill>
                <a:latin typeface="Book Antiqua" panose="02040602050305030304" pitchFamily="18" charset="0"/>
              </a:rPr>
              <a:t>fantasieen</a:t>
            </a:r>
            <a:r>
              <a:rPr lang="nl-NL" sz="3200" dirty="0" smtClean="0">
                <a:solidFill>
                  <a:srgbClr val="FFFF00"/>
                </a:solidFill>
                <a:latin typeface="Book Antiqua" panose="02040602050305030304" pitchFamily="18" charset="0"/>
              </a:rPr>
              <a:t>, </a:t>
            </a:r>
          </a:p>
          <a:p>
            <a:r>
              <a:rPr lang="nl-NL" sz="3200" dirty="0" smtClean="0">
                <a:solidFill>
                  <a:srgbClr val="FFFF00"/>
                </a:solidFill>
                <a:latin typeface="Book Antiqua" panose="02040602050305030304" pitchFamily="18" charset="0"/>
              </a:rPr>
              <a:t>drang of handelingen</a:t>
            </a:r>
            <a:endParaRPr lang="nl-NL" sz="3200" dirty="0" smtClean="0">
              <a:latin typeface="Book Antiqua" panose="02040602050305030304" pitchFamily="18" charset="0"/>
            </a:endParaRPr>
          </a:p>
          <a:p>
            <a:endParaRPr lang="nl-NL" sz="3200" dirty="0">
              <a:latin typeface="Book Antiqua" panose="02040602050305030304" pitchFamily="18" charset="0"/>
            </a:endParaRPr>
          </a:p>
          <a:p>
            <a:endParaRPr lang="nl-NL" dirty="0"/>
          </a:p>
        </p:txBody>
      </p:sp>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2724" y="2990715"/>
            <a:ext cx="3578010" cy="3578010"/>
          </a:xfrm>
          <a:prstGeom prst="rect">
            <a:avLst/>
          </a:prstGeom>
        </p:spPr>
      </p:pic>
    </p:spTree>
    <p:extLst>
      <p:ext uri="{BB962C8B-B14F-4D97-AF65-F5344CB8AC3E}">
        <p14:creationId xmlns:p14="http://schemas.microsoft.com/office/powerpoint/2010/main" val="654267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8612" y="1025782"/>
            <a:ext cx="7984050" cy="2268559"/>
          </a:xfrm>
        </p:spPr>
        <p:txBody>
          <a:bodyPr>
            <a:noAutofit/>
          </a:bodyPr>
          <a:lstStyle/>
          <a:p>
            <a:r>
              <a:rPr lang="nl-NL" sz="2400" dirty="0" smtClean="0">
                <a:latin typeface="Book Antiqua" panose="02040602050305030304" pitchFamily="18" charset="0"/>
              </a:rPr>
              <a:t>Het </a:t>
            </a:r>
            <a:r>
              <a:rPr lang="nl-NL" sz="2400" dirty="0">
                <a:latin typeface="Book Antiqua" panose="02040602050305030304" pitchFamily="18" charset="0"/>
              </a:rPr>
              <a:t>heimelijk en doorgaans met seksuele </a:t>
            </a:r>
            <a:r>
              <a:rPr lang="nl-NL" sz="2400" dirty="0" smtClean="0">
                <a:latin typeface="Book Antiqua" panose="02040602050305030304" pitchFamily="18" charset="0"/>
              </a:rPr>
              <a:t>lustgevoelenskijken </a:t>
            </a:r>
            <a:r>
              <a:rPr lang="nl-NL" sz="2400" dirty="0">
                <a:latin typeface="Book Antiqua" panose="02040602050305030304" pitchFamily="18" charset="0"/>
              </a:rPr>
              <a:t>naar een of meer mensen die geheel of gedeeltelijk naakt zijn en al dan niet seksuele handelingen verrichten. In het algemeen is een voyeur iemand die een vrouw of een minnend liefdespaar bespiedt</a:t>
            </a:r>
            <a:endParaRPr lang="nl-NL" sz="2400" dirty="0"/>
          </a:p>
        </p:txBody>
      </p:sp>
      <p:sp>
        <p:nvSpPr>
          <p:cNvPr id="3" name="Ondertitel 2"/>
          <p:cNvSpPr>
            <a:spLocks noGrp="1"/>
          </p:cNvSpPr>
          <p:nvPr>
            <p:ph type="subTitle" idx="1"/>
          </p:nvPr>
        </p:nvSpPr>
        <p:spPr>
          <a:xfrm>
            <a:off x="473212" y="118576"/>
            <a:ext cx="5357600" cy="713765"/>
          </a:xfrm>
        </p:spPr>
        <p:txBody>
          <a:bodyPr>
            <a:normAutofit fontScale="92500" lnSpcReduction="10000"/>
          </a:bodyPr>
          <a:lstStyle/>
          <a:p>
            <a:pPr algn="l"/>
            <a:r>
              <a:rPr lang="nl-NL" sz="4000" dirty="0" smtClean="0">
                <a:latin typeface="Book Antiqua" panose="02040602050305030304" pitchFamily="18" charset="0"/>
              </a:rPr>
              <a:t>8</a:t>
            </a:r>
            <a:r>
              <a:rPr lang="nl-NL" sz="4000" dirty="0">
                <a:latin typeface="Book Antiqua" panose="02040602050305030304" pitchFamily="18" charset="0"/>
              </a:rPr>
              <a:t>.</a:t>
            </a:r>
            <a:r>
              <a:rPr lang="nl-NL" sz="4000" dirty="0" smtClean="0">
                <a:latin typeface="Book Antiqua" panose="02040602050305030304" pitchFamily="18" charset="0"/>
              </a:rPr>
              <a:t> Voyeurisme</a:t>
            </a:r>
            <a:endParaRPr lang="nl-NL" sz="4000" dirty="0">
              <a:latin typeface="Book Antiqua" panose="02040602050305030304" pitchFamily="18" charset="0"/>
            </a:endParaRPr>
          </a:p>
        </p:txBody>
      </p:sp>
      <p:sp>
        <p:nvSpPr>
          <p:cNvPr id="4" name="Tijdelijke aanduiding voor voettekst 3"/>
          <p:cNvSpPr>
            <a:spLocks noGrp="1"/>
          </p:cNvSpPr>
          <p:nvPr>
            <p:ph type="ftr" sz="quarter" idx="11"/>
          </p:nvPr>
        </p:nvSpPr>
        <p:spPr/>
        <p:txBody>
          <a:bodyPr/>
          <a:lstStyle/>
          <a:p>
            <a:r>
              <a:rPr lang="de-DE" dirty="0" err="1" smtClean="0"/>
              <a:t>Cyclus</a:t>
            </a:r>
            <a:r>
              <a:rPr lang="de-DE" dirty="0" smtClean="0"/>
              <a:t> Psychopathologie Februari - Juli 2017</a:t>
            </a:r>
            <a:endParaRPr lang="en-US" dirty="0"/>
          </a:p>
        </p:txBody>
      </p:sp>
      <p:sp>
        <p:nvSpPr>
          <p:cNvPr id="5" name="Tekstvak 4"/>
          <p:cNvSpPr txBox="1"/>
          <p:nvPr/>
        </p:nvSpPr>
        <p:spPr>
          <a:xfrm>
            <a:off x="1267095" y="4715691"/>
            <a:ext cx="7589519" cy="2523768"/>
          </a:xfrm>
          <a:prstGeom prst="rect">
            <a:avLst/>
          </a:prstGeom>
          <a:noFill/>
        </p:spPr>
        <p:txBody>
          <a:bodyPr wrap="square" rtlCol="0">
            <a:spAutoFit/>
          </a:bodyPr>
          <a:lstStyle/>
          <a:p>
            <a:r>
              <a:rPr lang="nl-NL" sz="2400" dirty="0" smtClean="0">
                <a:solidFill>
                  <a:srgbClr val="FFFF00"/>
                </a:solidFill>
                <a:latin typeface="Book Antiqua" panose="02040602050305030304" pitchFamily="18" charset="0"/>
              </a:rPr>
              <a:t>DSM V</a:t>
            </a:r>
          </a:p>
          <a:p>
            <a:r>
              <a:rPr lang="nl-NL" sz="2400" dirty="0">
                <a:solidFill>
                  <a:srgbClr val="FFFF00"/>
                </a:solidFill>
                <a:latin typeface="Book Antiqua" panose="02040602050305030304" pitchFamily="18" charset="0"/>
              </a:rPr>
              <a:t>Recidiverende, intense seksuele opwinding </a:t>
            </a:r>
            <a:r>
              <a:rPr lang="nl-NL" sz="2400" dirty="0" smtClean="0">
                <a:solidFill>
                  <a:srgbClr val="FFFF00"/>
                </a:solidFill>
                <a:latin typeface="Book Antiqua" panose="02040602050305030304" pitchFamily="18" charset="0"/>
              </a:rPr>
              <a:t>bij het kijken naar een nietsvermoedend persoon die naakt, zich aan het uitkleden of seksueel actief is. Dit komt tot uiting in fantasieën, drang of handelingen</a:t>
            </a:r>
          </a:p>
          <a:p>
            <a:endParaRPr lang="nl-NL" sz="2000" dirty="0" smtClean="0">
              <a:solidFill>
                <a:srgbClr val="FFFF00"/>
              </a:solidFill>
              <a:latin typeface="Book Antiqua" panose="02040602050305030304" pitchFamily="18" charset="0"/>
            </a:endParaRPr>
          </a:p>
          <a:p>
            <a:endParaRPr lang="nl-NL" dirty="0"/>
          </a:p>
        </p:txBody>
      </p:sp>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8926" y="475458"/>
            <a:ext cx="2857500" cy="2295525"/>
          </a:xfrm>
          <a:prstGeom prst="rect">
            <a:avLst/>
          </a:prstGeom>
        </p:spPr>
      </p:pic>
      <p:pic>
        <p:nvPicPr>
          <p:cNvPr id="8" name="Afbeelding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6469" y="2995120"/>
            <a:ext cx="3208632" cy="1720571"/>
          </a:xfrm>
          <a:prstGeom prst="rect">
            <a:avLst/>
          </a:prstGeom>
        </p:spPr>
      </p:pic>
    </p:spTree>
    <p:extLst>
      <p:ext uri="{BB962C8B-B14F-4D97-AF65-F5344CB8AC3E}">
        <p14:creationId xmlns:p14="http://schemas.microsoft.com/office/powerpoint/2010/main" val="91160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p:cNvSpPr>
            <a:spLocks noGrp="1"/>
          </p:cNvSpPr>
          <p:nvPr>
            <p:ph type="ftr" sz="quarter" idx="11"/>
          </p:nvPr>
        </p:nvSpPr>
        <p:spPr/>
        <p:txBody>
          <a:bodyPr/>
          <a:lstStyle/>
          <a:p>
            <a:r>
              <a:rPr lang="de-DE" smtClean="0"/>
              <a:t>Cyclus Psychopathologie Februari - Juli 2017</a:t>
            </a:r>
            <a:endParaRPr lang="en-US" dirty="0"/>
          </a:p>
        </p:txBody>
      </p:sp>
      <p:sp>
        <p:nvSpPr>
          <p:cNvPr id="5" name="Tekstvak 4"/>
          <p:cNvSpPr txBox="1"/>
          <p:nvPr/>
        </p:nvSpPr>
        <p:spPr>
          <a:xfrm>
            <a:off x="1216173" y="470263"/>
            <a:ext cx="3839154" cy="646331"/>
          </a:xfrm>
          <a:prstGeom prst="rect">
            <a:avLst/>
          </a:prstGeom>
          <a:noFill/>
        </p:spPr>
        <p:txBody>
          <a:bodyPr wrap="square" rtlCol="0">
            <a:spAutoFit/>
          </a:bodyPr>
          <a:lstStyle/>
          <a:p>
            <a:r>
              <a:rPr lang="nl-NL" sz="3600" dirty="0" smtClean="0">
                <a:latin typeface="Book Antiqua" panose="02040602050305030304" pitchFamily="18" charset="0"/>
              </a:rPr>
              <a:t>Definitie </a:t>
            </a:r>
            <a:r>
              <a:rPr lang="nl-NL" sz="2000" dirty="0" smtClean="0">
                <a:latin typeface="Book Antiqua" panose="02040602050305030304" pitchFamily="18" charset="0"/>
              </a:rPr>
              <a:t>:</a:t>
            </a:r>
            <a:endParaRPr lang="nl-NL" sz="2000" dirty="0">
              <a:latin typeface="Book Antiqua" panose="02040602050305030304" pitchFamily="18" charset="0"/>
            </a:endParaRPr>
          </a:p>
        </p:txBody>
      </p:sp>
      <p:sp>
        <p:nvSpPr>
          <p:cNvPr id="6" name="Tekstvak 5"/>
          <p:cNvSpPr txBox="1"/>
          <p:nvPr/>
        </p:nvSpPr>
        <p:spPr>
          <a:xfrm>
            <a:off x="1267097" y="1332411"/>
            <a:ext cx="7419702" cy="1200329"/>
          </a:xfrm>
          <a:prstGeom prst="rect">
            <a:avLst/>
          </a:prstGeom>
          <a:noFill/>
        </p:spPr>
        <p:txBody>
          <a:bodyPr wrap="square" rtlCol="0">
            <a:spAutoFit/>
          </a:bodyPr>
          <a:lstStyle/>
          <a:p>
            <a:r>
              <a:rPr lang="nl-NL" sz="2400" dirty="0" smtClean="0">
                <a:latin typeface="Book Antiqua" panose="02040602050305030304" pitchFamily="18" charset="0"/>
              </a:rPr>
              <a:t>Verzamelnaam </a:t>
            </a:r>
            <a:r>
              <a:rPr lang="nl-NL" sz="2400" dirty="0">
                <a:latin typeface="Book Antiqua" panose="02040602050305030304" pitchFamily="18" charset="0"/>
              </a:rPr>
              <a:t>van een groep </a:t>
            </a:r>
            <a:r>
              <a:rPr lang="nl-NL" sz="2400" dirty="0" smtClean="0">
                <a:latin typeface="Book Antiqua" panose="02040602050305030304" pitchFamily="18" charset="0"/>
              </a:rPr>
              <a:t>seksuele gedragingen </a:t>
            </a:r>
            <a:r>
              <a:rPr lang="nl-NL" sz="2400" dirty="0">
                <a:latin typeface="Book Antiqua" panose="02040602050305030304" pitchFamily="18" charset="0"/>
              </a:rPr>
              <a:t>of fantasieën die over het algemeen als afwijkend van de heersende normen worden beschouwd</a:t>
            </a:r>
          </a:p>
        </p:txBody>
      </p:sp>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7211" y="3364504"/>
            <a:ext cx="2951661" cy="3105147"/>
          </a:xfrm>
          <a:prstGeom prst="rect">
            <a:avLst/>
          </a:prstGeom>
        </p:spPr>
      </p:pic>
      <p:pic>
        <p:nvPicPr>
          <p:cNvPr id="8" name="Afbeelding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6172" y="3364504"/>
            <a:ext cx="3810000" cy="2844800"/>
          </a:xfrm>
          <a:prstGeom prst="rect">
            <a:avLst/>
          </a:prstGeom>
        </p:spPr>
      </p:pic>
    </p:spTree>
    <p:extLst>
      <p:ext uri="{BB962C8B-B14F-4D97-AF65-F5344CB8AC3E}">
        <p14:creationId xmlns:p14="http://schemas.microsoft.com/office/powerpoint/2010/main" val="3261087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67764" y="1494336"/>
            <a:ext cx="7570695" cy="4356847"/>
          </a:xfrm>
        </p:spPr>
        <p:txBody>
          <a:bodyPr>
            <a:normAutofit/>
          </a:bodyPr>
          <a:lstStyle/>
          <a:p>
            <a:r>
              <a:rPr lang="nl-NL" sz="2400" dirty="0" smtClean="0">
                <a:latin typeface="Book Antiqua" panose="02040602050305030304" pitchFamily="18" charset="0"/>
              </a:rPr>
              <a:t>De </a:t>
            </a:r>
            <a:r>
              <a:rPr lang="nl-NL" sz="2400" dirty="0" smtClean="0">
                <a:latin typeface="Book Antiqua" panose="02040602050305030304" pitchFamily="18" charset="0"/>
              </a:rPr>
              <a:t>Parafilieën </a:t>
            </a:r>
            <a:r>
              <a:rPr lang="nl-NL" sz="2400" dirty="0">
                <a:latin typeface="Book Antiqua" panose="02040602050305030304" pitchFamily="18" charset="0"/>
              </a:rPr>
              <a:t>lopen uiteen van voor </a:t>
            </a:r>
            <a:r>
              <a:rPr lang="nl-NL" sz="2400" dirty="0" smtClean="0">
                <a:latin typeface="Book Antiqua" panose="02040602050305030304" pitchFamily="18" charset="0"/>
              </a:rPr>
              <a:t/>
            </a:r>
            <a:br>
              <a:rPr lang="nl-NL" sz="2400" dirty="0" smtClean="0">
                <a:latin typeface="Book Antiqua" panose="02040602050305030304" pitchFamily="18" charset="0"/>
              </a:rPr>
            </a:br>
            <a:r>
              <a:rPr lang="nl-NL" sz="2400" dirty="0" smtClean="0">
                <a:latin typeface="Book Antiqua" panose="02040602050305030304" pitchFamily="18" charset="0"/>
              </a:rPr>
              <a:t>andere mensen </a:t>
            </a:r>
            <a:r>
              <a:rPr lang="nl-NL" sz="2400" dirty="0">
                <a:latin typeface="Book Antiqua" panose="02040602050305030304" pitchFamily="18" charset="0"/>
              </a:rPr>
              <a:t>geheel onschadelijke gedragingen </a:t>
            </a:r>
            <a:r>
              <a:rPr lang="nl-NL" sz="2400" dirty="0" smtClean="0">
                <a:latin typeface="Book Antiqua" panose="02040602050305030304" pitchFamily="18" charset="0"/>
              </a:rPr>
              <a:t/>
            </a:r>
            <a:br>
              <a:rPr lang="nl-NL" sz="2400" dirty="0" smtClean="0">
                <a:latin typeface="Book Antiqua" panose="02040602050305030304" pitchFamily="18" charset="0"/>
              </a:rPr>
            </a:br>
            <a:r>
              <a:rPr lang="nl-NL" sz="2400" dirty="0" smtClean="0">
                <a:latin typeface="Book Antiqua" panose="02040602050305030304" pitchFamily="18" charset="0"/>
              </a:rPr>
              <a:t>tot </a:t>
            </a:r>
            <a:r>
              <a:rPr lang="nl-NL" sz="2400" dirty="0">
                <a:latin typeface="Book Antiqua" panose="02040602050305030304" pitchFamily="18" charset="0"/>
              </a:rPr>
              <a:t>zeer schadelijke, en daartoe mogelijk leidende fantasieën</a:t>
            </a:r>
          </a:p>
        </p:txBody>
      </p:sp>
      <p:sp>
        <p:nvSpPr>
          <p:cNvPr id="3" name="Ondertitel 2"/>
          <p:cNvSpPr>
            <a:spLocks noGrp="1"/>
          </p:cNvSpPr>
          <p:nvPr>
            <p:ph type="subTitle" idx="1"/>
          </p:nvPr>
        </p:nvSpPr>
        <p:spPr>
          <a:xfrm>
            <a:off x="1210235" y="-83308"/>
            <a:ext cx="1990165" cy="1160213"/>
          </a:xfrm>
        </p:spPr>
        <p:txBody>
          <a:bodyPr>
            <a:normAutofit/>
          </a:bodyPr>
          <a:lstStyle/>
          <a:p>
            <a:r>
              <a:rPr lang="nl-NL" sz="3600" dirty="0" smtClean="0">
                <a:latin typeface="Book Antiqua" panose="02040602050305030304" pitchFamily="18" charset="0"/>
              </a:rPr>
              <a:t>Definitie</a:t>
            </a:r>
            <a:endParaRPr lang="nl-NL" sz="3600" dirty="0">
              <a:latin typeface="Book Antiqua" panose="02040602050305030304" pitchFamily="18" charset="0"/>
            </a:endParaRPr>
          </a:p>
        </p:txBody>
      </p:sp>
      <p:sp>
        <p:nvSpPr>
          <p:cNvPr id="4" name="Tijdelijke aanduiding voor voettekst 3"/>
          <p:cNvSpPr>
            <a:spLocks noGrp="1"/>
          </p:cNvSpPr>
          <p:nvPr>
            <p:ph type="ftr" sz="quarter" idx="11"/>
          </p:nvPr>
        </p:nvSpPr>
        <p:spPr/>
        <p:txBody>
          <a:bodyPr/>
          <a:lstStyle/>
          <a:p>
            <a:r>
              <a:rPr lang="de-DE" dirty="0" err="1" smtClean="0"/>
              <a:t>Cyclus</a:t>
            </a:r>
            <a:r>
              <a:rPr lang="de-DE" dirty="0" smtClean="0"/>
              <a:t> Psychopathologie Februari - Juli 2017</a:t>
            </a:r>
            <a:endParaRPr lang="en-US" dirty="0"/>
          </a:p>
        </p:txBody>
      </p:sp>
      <p:sp>
        <p:nvSpPr>
          <p:cNvPr id="6" name="Tekstvak 5"/>
          <p:cNvSpPr txBox="1"/>
          <p:nvPr/>
        </p:nvSpPr>
        <p:spPr>
          <a:xfrm>
            <a:off x="1038662" y="3823535"/>
            <a:ext cx="7355541" cy="2677656"/>
          </a:xfrm>
          <a:prstGeom prst="rect">
            <a:avLst/>
          </a:prstGeom>
          <a:noFill/>
        </p:spPr>
        <p:txBody>
          <a:bodyPr wrap="square" rtlCol="0">
            <a:spAutoFit/>
          </a:bodyPr>
          <a:lstStyle/>
          <a:p>
            <a:r>
              <a:rPr lang="nl-NL" sz="2400" u="sng" dirty="0">
                <a:solidFill>
                  <a:srgbClr val="FFFF00"/>
                </a:solidFill>
                <a:latin typeface="Book Antiqua" panose="02040602050305030304" pitchFamily="18" charset="0"/>
              </a:rPr>
              <a:t>Voorbeelden zijn: </a:t>
            </a:r>
            <a:endParaRPr lang="nl-NL" sz="2400" u="sng" dirty="0" smtClean="0">
              <a:solidFill>
                <a:srgbClr val="FFFF00"/>
              </a:solidFill>
              <a:latin typeface="Book Antiqua" panose="02040602050305030304" pitchFamily="18" charset="0"/>
            </a:endParaRPr>
          </a:p>
          <a:p>
            <a:r>
              <a:rPr lang="nl-NL" sz="2400" dirty="0" smtClean="0">
                <a:solidFill>
                  <a:srgbClr val="FFFF00"/>
                </a:solidFill>
                <a:latin typeface="Book Antiqua" panose="02040602050305030304" pitchFamily="18" charset="0"/>
              </a:rPr>
              <a:t>seksuele </a:t>
            </a:r>
            <a:r>
              <a:rPr lang="nl-NL" sz="2400" dirty="0">
                <a:solidFill>
                  <a:srgbClr val="FFFF00"/>
                </a:solidFill>
                <a:latin typeface="Book Antiqua" panose="02040602050305030304" pitchFamily="18" charset="0"/>
              </a:rPr>
              <a:t>opwinding door voorwerpen (fetisjisme), (gespeeld) agressief of vernederend gedrag, maar ook seksuele handelingen met kinderen en seksueel gedrag zonder instemming van de partner behoren tot het </a:t>
            </a:r>
            <a:r>
              <a:rPr lang="nl-NL" sz="2400" dirty="0" smtClean="0">
                <a:solidFill>
                  <a:srgbClr val="FFFF00"/>
                </a:solidFill>
                <a:latin typeface="Book Antiqua" panose="02040602050305030304" pitchFamily="18" charset="0"/>
              </a:rPr>
              <a:t>spectrum</a:t>
            </a:r>
          </a:p>
          <a:p>
            <a:endParaRPr lang="nl-NL" sz="2400" dirty="0">
              <a:latin typeface="Book Antiqua" panose="02040602050305030304" pitchFamily="18" charset="0"/>
            </a:endParaRPr>
          </a:p>
        </p:txBody>
      </p:sp>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7103" y="0"/>
            <a:ext cx="3984897" cy="2988673"/>
          </a:xfrm>
          <a:prstGeom prst="rect">
            <a:avLst/>
          </a:prstGeom>
        </p:spPr>
      </p:pic>
    </p:spTree>
    <p:extLst>
      <p:ext uri="{BB962C8B-B14F-4D97-AF65-F5344CB8AC3E}">
        <p14:creationId xmlns:p14="http://schemas.microsoft.com/office/powerpoint/2010/main" val="617042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23683" y="808056"/>
            <a:ext cx="7395882" cy="2268559"/>
          </a:xfrm>
        </p:spPr>
        <p:txBody>
          <a:bodyPr>
            <a:normAutofit/>
          </a:bodyPr>
          <a:lstStyle/>
          <a:p>
            <a:pPr algn="l"/>
            <a:r>
              <a:rPr lang="nl-NL" sz="3100" dirty="0">
                <a:latin typeface="Book Antiqua" panose="02040602050305030304" pitchFamily="18" charset="0"/>
              </a:rPr>
              <a:t>Als het seksueel gedrag leidt tot ernstige problemen tussen een persoon en zijn omgeving, kan sprake zijn </a:t>
            </a:r>
            <a:r>
              <a:rPr lang="nl-NL" sz="3100" dirty="0" smtClean="0">
                <a:latin typeface="Book Antiqua" panose="02040602050305030304" pitchFamily="18" charset="0"/>
              </a:rPr>
              <a:t>van een </a:t>
            </a:r>
            <a:r>
              <a:rPr lang="nl-NL" sz="3100" dirty="0">
                <a:latin typeface="Book Antiqua" panose="02040602050305030304" pitchFamily="18" charset="0"/>
              </a:rPr>
              <a:t>psychische aandoening</a:t>
            </a:r>
            <a:r>
              <a:rPr lang="nl-NL" dirty="0">
                <a:latin typeface="Book Antiqua" panose="02040602050305030304" pitchFamily="18" charset="0"/>
              </a:rPr>
              <a:t>.</a:t>
            </a:r>
          </a:p>
        </p:txBody>
      </p:sp>
      <p:sp>
        <p:nvSpPr>
          <p:cNvPr id="3" name="Ondertitel 2"/>
          <p:cNvSpPr>
            <a:spLocks noGrp="1"/>
          </p:cNvSpPr>
          <p:nvPr>
            <p:ph type="subTitle" idx="1"/>
          </p:nvPr>
        </p:nvSpPr>
        <p:spPr>
          <a:xfrm>
            <a:off x="795134" y="123490"/>
            <a:ext cx="1957674" cy="684566"/>
          </a:xfrm>
        </p:spPr>
        <p:txBody>
          <a:bodyPr>
            <a:normAutofit/>
          </a:bodyPr>
          <a:lstStyle/>
          <a:p>
            <a:r>
              <a:rPr lang="nl-NL" sz="2800" dirty="0" smtClean="0">
                <a:latin typeface="Book Antiqua" panose="02040602050305030304" pitchFamily="18" charset="0"/>
              </a:rPr>
              <a:t>Definitie</a:t>
            </a:r>
            <a:endParaRPr lang="nl-NL" sz="2800" dirty="0">
              <a:latin typeface="Book Antiqua" panose="02040602050305030304" pitchFamily="18" charset="0"/>
            </a:endParaRPr>
          </a:p>
        </p:txBody>
      </p:sp>
      <p:sp>
        <p:nvSpPr>
          <p:cNvPr id="4" name="Tijdelijke aanduiding voor voettekst 3"/>
          <p:cNvSpPr>
            <a:spLocks noGrp="1"/>
          </p:cNvSpPr>
          <p:nvPr>
            <p:ph type="ftr" sz="quarter" idx="11"/>
          </p:nvPr>
        </p:nvSpPr>
        <p:spPr/>
        <p:txBody>
          <a:bodyPr/>
          <a:lstStyle/>
          <a:p>
            <a:r>
              <a:rPr lang="de-DE" smtClean="0"/>
              <a:t>Cyclus Psychopathologie Februari - Juli 2017</a:t>
            </a:r>
            <a:endParaRPr lang="en-US"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8272" y="1942335"/>
            <a:ext cx="3727916" cy="2992308"/>
          </a:xfrm>
          <a:prstGeom prst="rect">
            <a:avLst/>
          </a:prstGeom>
        </p:spPr>
      </p:pic>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1138" y="3245878"/>
            <a:ext cx="4492916" cy="2995277"/>
          </a:xfrm>
          <a:prstGeom prst="rect">
            <a:avLst/>
          </a:prstGeom>
        </p:spPr>
      </p:pic>
    </p:spTree>
    <p:extLst>
      <p:ext uri="{BB962C8B-B14F-4D97-AF65-F5344CB8AC3E}">
        <p14:creationId xmlns:p14="http://schemas.microsoft.com/office/powerpoint/2010/main" val="147413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80605" y="404949"/>
            <a:ext cx="4885064" cy="533932"/>
          </a:xfrm>
        </p:spPr>
        <p:txBody>
          <a:bodyPr>
            <a:noAutofit/>
          </a:bodyPr>
          <a:lstStyle/>
          <a:p>
            <a:r>
              <a:rPr lang="nl-NL" sz="4000" b="1" dirty="0">
                <a:latin typeface="Book Antiqua" panose="02040602050305030304" pitchFamily="18" charset="0"/>
              </a:rPr>
              <a:t>Controverse</a:t>
            </a:r>
            <a:endParaRPr lang="nl-NL" sz="4000" dirty="0">
              <a:latin typeface="Book Antiqua" panose="02040602050305030304" pitchFamily="18" charset="0"/>
            </a:endParaRPr>
          </a:p>
        </p:txBody>
      </p:sp>
      <p:sp>
        <p:nvSpPr>
          <p:cNvPr id="5" name="Tijdelijke aanduiding voor voettekst 4"/>
          <p:cNvSpPr>
            <a:spLocks noGrp="1"/>
          </p:cNvSpPr>
          <p:nvPr>
            <p:ph type="ftr" sz="quarter" idx="11"/>
          </p:nvPr>
        </p:nvSpPr>
        <p:spPr/>
        <p:txBody>
          <a:bodyPr/>
          <a:lstStyle/>
          <a:p>
            <a:r>
              <a:rPr lang="de-DE" smtClean="0"/>
              <a:t>Cyclus Psychopathologie Februari - Juli 2017</a:t>
            </a:r>
            <a:endParaRPr lang="en-US" dirty="0"/>
          </a:p>
        </p:txBody>
      </p:sp>
      <p:sp>
        <p:nvSpPr>
          <p:cNvPr id="6" name="Tekstvak 5"/>
          <p:cNvSpPr txBox="1"/>
          <p:nvPr/>
        </p:nvSpPr>
        <p:spPr>
          <a:xfrm>
            <a:off x="1280605" y="1371600"/>
            <a:ext cx="9901201" cy="5262979"/>
          </a:xfrm>
          <a:prstGeom prst="rect">
            <a:avLst/>
          </a:prstGeom>
          <a:noFill/>
        </p:spPr>
        <p:txBody>
          <a:bodyPr wrap="square" rtlCol="0">
            <a:spAutoFit/>
          </a:bodyPr>
          <a:lstStyle/>
          <a:p>
            <a:r>
              <a:rPr lang="nl-NL" sz="2400" dirty="0">
                <a:latin typeface="Book Antiqua" panose="02040602050305030304" pitchFamily="18" charset="0"/>
              </a:rPr>
              <a:t>De </a:t>
            </a:r>
            <a:r>
              <a:rPr lang="nl-NL" sz="2400" dirty="0" smtClean="0">
                <a:latin typeface="Book Antiqua" panose="02040602050305030304" pitchFamily="18" charset="0"/>
              </a:rPr>
              <a:t>DSM-III uit </a:t>
            </a:r>
            <a:r>
              <a:rPr lang="nl-NL" sz="2400" dirty="0">
                <a:latin typeface="Book Antiqua" panose="02040602050305030304" pitchFamily="18" charset="0"/>
              </a:rPr>
              <a:t>1980 nam het eerst parafilie op als eigen </a:t>
            </a:r>
            <a:r>
              <a:rPr lang="nl-NL" sz="2400" dirty="0" smtClean="0">
                <a:latin typeface="Book Antiqua" panose="02040602050305030304" pitchFamily="18" charset="0"/>
              </a:rPr>
              <a:t>categorie</a:t>
            </a:r>
          </a:p>
          <a:p>
            <a:endParaRPr lang="nl-NL" sz="2400" dirty="0">
              <a:latin typeface="Book Antiqua" panose="02040602050305030304" pitchFamily="18" charset="0"/>
            </a:endParaRPr>
          </a:p>
          <a:p>
            <a:r>
              <a:rPr lang="nl-NL" sz="2400" dirty="0" smtClean="0">
                <a:latin typeface="Book Antiqua" panose="02040602050305030304" pitchFamily="18" charset="0"/>
              </a:rPr>
              <a:t>De huidige discussie </a:t>
            </a:r>
            <a:r>
              <a:rPr lang="nl-NL" sz="2400" dirty="0">
                <a:latin typeface="Book Antiqua" panose="02040602050305030304" pitchFamily="18" charset="0"/>
              </a:rPr>
              <a:t>over de classificatie van </a:t>
            </a:r>
            <a:r>
              <a:rPr lang="nl-NL" sz="2400" dirty="0" smtClean="0">
                <a:latin typeface="Book Antiqua" panose="02040602050305030304" pitchFamily="18" charset="0"/>
              </a:rPr>
              <a:t>Parafilieën </a:t>
            </a:r>
            <a:r>
              <a:rPr lang="nl-NL" sz="2400" dirty="0">
                <a:latin typeface="Book Antiqua" panose="02040602050305030304" pitchFamily="18" charset="0"/>
              </a:rPr>
              <a:t>als psychische aandoening. </a:t>
            </a:r>
            <a:endParaRPr lang="nl-NL" sz="2400" dirty="0" smtClean="0">
              <a:latin typeface="Book Antiqua" panose="02040602050305030304" pitchFamily="18" charset="0"/>
            </a:endParaRPr>
          </a:p>
          <a:p>
            <a:endParaRPr lang="nl-NL" sz="2400" dirty="0">
              <a:latin typeface="Book Antiqua" panose="02040602050305030304" pitchFamily="18" charset="0"/>
            </a:endParaRPr>
          </a:p>
          <a:p>
            <a:r>
              <a:rPr lang="nl-NL" sz="2400" dirty="0" smtClean="0">
                <a:latin typeface="Book Antiqua" panose="02040602050305030304" pitchFamily="18" charset="0"/>
              </a:rPr>
              <a:t>Berust de classificatie </a:t>
            </a:r>
            <a:r>
              <a:rPr lang="nl-NL" sz="2400" dirty="0">
                <a:latin typeface="Book Antiqua" panose="02040602050305030304" pitchFamily="18" charset="0"/>
              </a:rPr>
              <a:t>te veel </a:t>
            </a:r>
            <a:r>
              <a:rPr lang="nl-NL" sz="2400" dirty="0" smtClean="0">
                <a:latin typeface="Book Antiqua" panose="02040602050305030304" pitchFamily="18" charset="0"/>
              </a:rPr>
              <a:t>op </a:t>
            </a:r>
            <a:r>
              <a:rPr lang="nl-NL" sz="2400" dirty="0">
                <a:latin typeface="Book Antiqua" panose="02040602050305030304" pitchFamily="18" charset="0"/>
              </a:rPr>
              <a:t>maatschappelijke visies en </a:t>
            </a:r>
            <a:r>
              <a:rPr lang="nl-NL" sz="2400" dirty="0" smtClean="0">
                <a:latin typeface="Book Antiqua" panose="02040602050305030304" pitchFamily="18" charset="0"/>
              </a:rPr>
              <a:t>normen ?</a:t>
            </a:r>
          </a:p>
          <a:p>
            <a:endParaRPr lang="nl-NL" sz="2400" dirty="0">
              <a:latin typeface="Book Antiqua" panose="02040602050305030304" pitchFamily="18" charset="0"/>
            </a:endParaRPr>
          </a:p>
          <a:p>
            <a:r>
              <a:rPr lang="nl-NL" sz="2400" dirty="0" smtClean="0">
                <a:latin typeface="Book Antiqua" panose="02040602050305030304" pitchFamily="18" charset="0"/>
              </a:rPr>
              <a:t>Of behoeft parafilie scherpere criteria maar is het niet nodig deze uit de DSM te schrappen </a:t>
            </a:r>
            <a:r>
              <a:rPr lang="nl-NL" sz="2400" dirty="0" smtClean="0">
                <a:latin typeface="Book Antiqua" panose="02040602050305030304" pitchFamily="18" charset="0"/>
              </a:rPr>
              <a:t>?</a:t>
            </a:r>
          </a:p>
          <a:p>
            <a:endParaRPr lang="nl-NL" sz="2400" dirty="0">
              <a:latin typeface="Book Antiqua" panose="02040602050305030304" pitchFamily="18" charset="0"/>
            </a:endParaRPr>
          </a:p>
          <a:p>
            <a:r>
              <a:rPr lang="nl-NL" sz="2400" dirty="0" smtClean="0">
                <a:solidFill>
                  <a:srgbClr val="FFFF00"/>
                </a:solidFill>
                <a:latin typeface="Book Antiqua" panose="02040602050305030304" pitchFamily="18" charset="0"/>
              </a:rPr>
              <a:t>Vragen:</a:t>
            </a:r>
          </a:p>
          <a:p>
            <a:r>
              <a:rPr lang="nl-NL" sz="2400" dirty="0" smtClean="0">
                <a:solidFill>
                  <a:srgbClr val="FFFF00"/>
                </a:solidFill>
                <a:latin typeface="Book Antiqua" panose="02040602050305030304" pitchFamily="18" charset="0"/>
              </a:rPr>
              <a:t>Wanneer is seksualiteit afwijkend ?</a:t>
            </a:r>
          </a:p>
          <a:p>
            <a:r>
              <a:rPr lang="nl-NL" sz="2400" dirty="0" smtClean="0">
                <a:solidFill>
                  <a:srgbClr val="FFFF00"/>
                </a:solidFill>
                <a:latin typeface="Book Antiqua" panose="02040602050305030304" pitchFamily="18" charset="0"/>
              </a:rPr>
              <a:t>Wat is de functie van seks ?</a:t>
            </a:r>
            <a:endParaRPr lang="nl-NL" sz="2400" dirty="0">
              <a:solidFill>
                <a:srgbClr val="FFFF00"/>
              </a:solidFill>
              <a:latin typeface="Book Antiqua" panose="02040602050305030304" pitchFamily="18" charset="0"/>
            </a:endParaRPr>
          </a:p>
          <a:p>
            <a:endParaRPr lang="nl-NL" sz="2400" dirty="0" smtClean="0">
              <a:latin typeface="Book Antiqua" panose="02040602050305030304" pitchFamily="18" charset="0"/>
            </a:endParaRPr>
          </a:p>
        </p:txBody>
      </p:sp>
    </p:spTree>
    <p:extLst>
      <p:ext uri="{BB962C8B-B14F-4D97-AF65-F5344CB8AC3E}">
        <p14:creationId xmlns:p14="http://schemas.microsoft.com/office/powerpoint/2010/main" val="205632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voettekst 4"/>
          <p:cNvSpPr>
            <a:spLocks noGrp="1"/>
          </p:cNvSpPr>
          <p:nvPr>
            <p:ph type="ftr" sz="quarter" idx="11"/>
          </p:nvPr>
        </p:nvSpPr>
        <p:spPr/>
        <p:txBody>
          <a:bodyPr/>
          <a:lstStyle/>
          <a:p>
            <a:r>
              <a:rPr lang="de-DE" smtClean="0"/>
              <a:t>Cyclus Psychopathologie Februari - Juli 2017</a:t>
            </a:r>
            <a:endParaRPr lang="en-US" dirty="0"/>
          </a:p>
        </p:txBody>
      </p:sp>
      <p:sp>
        <p:nvSpPr>
          <p:cNvPr id="6" name="Rechthoek 5"/>
          <p:cNvSpPr/>
          <p:nvPr/>
        </p:nvSpPr>
        <p:spPr>
          <a:xfrm>
            <a:off x="1624149" y="654707"/>
            <a:ext cx="8355873" cy="5262979"/>
          </a:xfrm>
          <a:prstGeom prst="rect">
            <a:avLst/>
          </a:prstGeom>
        </p:spPr>
        <p:txBody>
          <a:bodyPr wrap="square">
            <a:spAutoFit/>
          </a:bodyPr>
          <a:lstStyle/>
          <a:p>
            <a:r>
              <a:rPr lang="nl-NL" sz="2800" dirty="0">
                <a:latin typeface="Book Antiqua" panose="02040602050305030304" pitchFamily="18" charset="0"/>
              </a:rPr>
              <a:t>Homofilie en zoöfilie zijn als zelfstandige parafilie inmiddels uit de classificatie </a:t>
            </a:r>
            <a:r>
              <a:rPr lang="nl-NL" sz="2800" dirty="0" smtClean="0">
                <a:latin typeface="Book Antiqua" panose="02040602050305030304" pitchFamily="18" charset="0"/>
              </a:rPr>
              <a:t>verdwenen. </a:t>
            </a:r>
          </a:p>
          <a:p>
            <a:endParaRPr lang="nl-NL" sz="2800" dirty="0">
              <a:latin typeface="Book Antiqua" panose="02040602050305030304" pitchFamily="18" charset="0"/>
            </a:endParaRPr>
          </a:p>
          <a:p>
            <a:r>
              <a:rPr lang="nl-NL" sz="2800" dirty="0" smtClean="0">
                <a:latin typeface="Book Antiqua" panose="02040602050305030304" pitchFamily="18" charset="0"/>
              </a:rPr>
              <a:t>Verschillende </a:t>
            </a:r>
            <a:r>
              <a:rPr lang="nl-NL" sz="2800" dirty="0">
                <a:latin typeface="Book Antiqua" panose="02040602050305030304" pitchFamily="18" charset="0"/>
              </a:rPr>
              <a:t>landen hebben verschillende normen voor de eventuele strafbaarheid van parafilie. </a:t>
            </a:r>
            <a:endParaRPr lang="nl-NL" sz="2800" dirty="0" smtClean="0">
              <a:latin typeface="Book Antiqua" panose="02040602050305030304" pitchFamily="18" charset="0"/>
            </a:endParaRPr>
          </a:p>
          <a:p>
            <a:endParaRPr lang="nl-NL" sz="2800" dirty="0">
              <a:latin typeface="Book Antiqua" panose="02040602050305030304" pitchFamily="18" charset="0"/>
            </a:endParaRPr>
          </a:p>
          <a:p>
            <a:r>
              <a:rPr lang="nl-NL" sz="2800" dirty="0" smtClean="0">
                <a:latin typeface="Book Antiqua" panose="02040602050305030304" pitchFamily="18" charset="0"/>
              </a:rPr>
              <a:t>In </a:t>
            </a:r>
            <a:r>
              <a:rPr lang="nl-NL" sz="2800" dirty="0">
                <a:latin typeface="Book Antiqua" panose="02040602050305030304" pitchFamily="18" charset="0"/>
              </a:rPr>
              <a:t>hedendaags Nederland vormt consensus van de betrokken partijen </a:t>
            </a:r>
            <a:r>
              <a:rPr lang="nl-NL" sz="2800" dirty="0" smtClean="0">
                <a:latin typeface="Book Antiqua" panose="02040602050305030304" pitchFamily="18" charset="0"/>
              </a:rPr>
              <a:t>een </a:t>
            </a:r>
            <a:r>
              <a:rPr lang="nl-NL" sz="2800" dirty="0">
                <a:latin typeface="Book Antiqua" panose="02040602050305030304" pitchFamily="18" charset="0"/>
              </a:rPr>
              <a:t>belangrijk criterium. </a:t>
            </a:r>
            <a:endParaRPr lang="nl-NL" sz="2800" dirty="0" smtClean="0">
              <a:latin typeface="Book Antiqua" panose="02040602050305030304" pitchFamily="18" charset="0"/>
            </a:endParaRPr>
          </a:p>
          <a:p>
            <a:endParaRPr lang="nl-NL" sz="2800" dirty="0">
              <a:latin typeface="Book Antiqua" panose="02040602050305030304" pitchFamily="18" charset="0"/>
            </a:endParaRPr>
          </a:p>
          <a:p>
            <a:r>
              <a:rPr lang="nl-NL" sz="2800" dirty="0" smtClean="0">
                <a:latin typeface="Book Antiqua" panose="02040602050305030304" pitchFamily="18" charset="0"/>
              </a:rPr>
              <a:t>Daarnaast </a:t>
            </a:r>
            <a:r>
              <a:rPr lang="nl-NL" sz="2800" dirty="0">
                <a:latin typeface="Book Antiqua" panose="02040602050305030304" pitchFamily="18" charset="0"/>
              </a:rPr>
              <a:t>is, in het geval van pedofilie en zoöfilie, het bezit van afbeeldingen van seksuele handelingen met kinderen of dieren verboden.</a:t>
            </a:r>
          </a:p>
        </p:txBody>
      </p:sp>
    </p:spTree>
    <p:extLst>
      <p:ext uri="{BB962C8B-B14F-4D97-AF65-F5344CB8AC3E}">
        <p14:creationId xmlns:p14="http://schemas.microsoft.com/office/powerpoint/2010/main" val="1143061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518239" y="466111"/>
            <a:ext cx="6972617" cy="3152300"/>
          </a:xfrm>
        </p:spPr>
        <p:txBody>
          <a:bodyPr>
            <a:normAutofit/>
          </a:bodyPr>
          <a:lstStyle/>
          <a:p>
            <a:endParaRPr lang="nl-NL" sz="5100" dirty="0" smtClean="0">
              <a:latin typeface="Book Antiqua" panose="02040602050305030304" pitchFamily="18" charset="0"/>
            </a:endParaRPr>
          </a:p>
          <a:p>
            <a:endParaRPr lang="nl-NL" sz="5100" dirty="0">
              <a:latin typeface="Book Antiqua" panose="02040602050305030304" pitchFamily="18" charset="0"/>
            </a:endParaRPr>
          </a:p>
          <a:p>
            <a:endParaRPr lang="nl-NL" sz="5100" dirty="0" smtClean="0">
              <a:latin typeface="Book Antiqua" panose="02040602050305030304" pitchFamily="18" charset="0"/>
            </a:endParaRPr>
          </a:p>
          <a:p>
            <a:endParaRPr lang="nl-NL" sz="5100" dirty="0">
              <a:latin typeface="Book Antiqua" panose="02040602050305030304" pitchFamily="18" charset="0"/>
            </a:endParaRPr>
          </a:p>
          <a:p>
            <a:endParaRPr lang="nl-NL" sz="5100" dirty="0" smtClean="0">
              <a:latin typeface="Book Antiqua" panose="02040602050305030304" pitchFamily="18" charset="0"/>
            </a:endParaRPr>
          </a:p>
          <a:p>
            <a:endParaRPr lang="nl-NL" sz="5100" dirty="0">
              <a:latin typeface="Book Antiqua" panose="02040602050305030304" pitchFamily="18" charset="0"/>
            </a:endParaRPr>
          </a:p>
          <a:p>
            <a:endParaRPr lang="nl-NL" sz="5100" dirty="0" smtClean="0">
              <a:latin typeface="Book Antiqua" panose="02040602050305030304" pitchFamily="18" charset="0"/>
            </a:endParaRPr>
          </a:p>
          <a:p>
            <a:endParaRPr lang="nl-NL" sz="5100" dirty="0">
              <a:latin typeface="Book Antiqua" panose="02040602050305030304" pitchFamily="18" charset="0"/>
            </a:endParaRPr>
          </a:p>
          <a:p>
            <a:endParaRPr lang="nl-NL" dirty="0"/>
          </a:p>
        </p:txBody>
      </p:sp>
      <p:sp>
        <p:nvSpPr>
          <p:cNvPr id="4" name="Tijdelijke aanduiding voor voettekst 3"/>
          <p:cNvSpPr>
            <a:spLocks noGrp="1"/>
          </p:cNvSpPr>
          <p:nvPr>
            <p:ph type="ftr" sz="quarter" idx="11"/>
          </p:nvPr>
        </p:nvSpPr>
        <p:spPr/>
        <p:txBody>
          <a:bodyPr/>
          <a:lstStyle/>
          <a:p>
            <a:r>
              <a:rPr lang="de-DE" smtClean="0"/>
              <a:t>Cyclus Psychopathologie Februari - Juli 2017</a:t>
            </a:r>
            <a:endParaRPr lang="en-US" dirty="0"/>
          </a:p>
        </p:txBody>
      </p:sp>
      <p:sp>
        <p:nvSpPr>
          <p:cNvPr id="5" name="Tekstvak 4"/>
          <p:cNvSpPr txBox="1"/>
          <p:nvPr/>
        </p:nvSpPr>
        <p:spPr>
          <a:xfrm>
            <a:off x="1031967" y="466111"/>
            <a:ext cx="10567850" cy="5293757"/>
          </a:xfrm>
          <a:prstGeom prst="rect">
            <a:avLst/>
          </a:prstGeom>
          <a:noFill/>
        </p:spPr>
        <p:txBody>
          <a:bodyPr wrap="square" rtlCol="0">
            <a:spAutoFit/>
          </a:bodyPr>
          <a:lstStyle/>
          <a:p>
            <a:r>
              <a:rPr lang="nl-NL" sz="3200" dirty="0">
                <a:latin typeface="Book Antiqua" panose="02040602050305030304" pitchFamily="18" charset="0"/>
              </a:rPr>
              <a:t>In het DSM-IV zijn de volgende </a:t>
            </a:r>
            <a:r>
              <a:rPr lang="nl-NL" sz="3200" dirty="0" smtClean="0">
                <a:latin typeface="Book Antiqua" panose="02040602050305030304" pitchFamily="18" charset="0"/>
              </a:rPr>
              <a:t>Parafilieën </a:t>
            </a:r>
            <a:r>
              <a:rPr lang="nl-NL" sz="3200" dirty="0">
                <a:solidFill>
                  <a:schemeClr val="bg1"/>
                </a:solidFill>
                <a:latin typeface="Book Antiqua" panose="02040602050305030304" pitchFamily="18" charset="0"/>
              </a:rPr>
              <a:t>omschreven</a:t>
            </a:r>
            <a:r>
              <a:rPr lang="nl-NL" sz="3200" dirty="0">
                <a:latin typeface="Book Antiqua" panose="02040602050305030304" pitchFamily="18" charset="0"/>
              </a:rPr>
              <a:t> </a:t>
            </a:r>
            <a:endParaRPr lang="nl-NL" sz="3200" baseline="30000" dirty="0">
              <a:latin typeface="Book Antiqua" panose="02040602050305030304" pitchFamily="18" charset="0"/>
            </a:endParaRPr>
          </a:p>
          <a:p>
            <a:endParaRPr lang="nl-NL" sz="3200" dirty="0">
              <a:latin typeface="Book Antiqua" panose="02040602050305030304" pitchFamily="18" charset="0"/>
            </a:endParaRPr>
          </a:p>
          <a:p>
            <a:r>
              <a:rPr lang="nl-NL" sz="3200" dirty="0" smtClean="0">
                <a:latin typeface="Book Antiqua" panose="02040602050305030304" pitchFamily="18" charset="0"/>
              </a:rPr>
              <a:t>1. Exhibitionisme</a:t>
            </a:r>
            <a:endParaRPr lang="nl-NL" sz="3200" dirty="0">
              <a:latin typeface="Book Antiqua" panose="02040602050305030304" pitchFamily="18" charset="0"/>
            </a:endParaRPr>
          </a:p>
          <a:p>
            <a:r>
              <a:rPr lang="nl-NL" sz="3200" dirty="0" smtClean="0">
                <a:latin typeface="Book Antiqua" panose="02040602050305030304" pitchFamily="18" charset="0"/>
              </a:rPr>
              <a:t>2. Fetisjisme</a:t>
            </a:r>
            <a:endParaRPr lang="nl-NL" sz="3200" dirty="0">
              <a:latin typeface="Book Antiqua" panose="02040602050305030304" pitchFamily="18" charset="0"/>
            </a:endParaRPr>
          </a:p>
          <a:p>
            <a:r>
              <a:rPr lang="nl-NL" sz="3200" dirty="0" smtClean="0">
                <a:latin typeface="Book Antiqua" panose="02040602050305030304" pitchFamily="18" charset="0"/>
              </a:rPr>
              <a:t>3. Frotteurisme</a:t>
            </a:r>
            <a:endParaRPr lang="nl-NL" sz="3200" dirty="0">
              <a:latin typeface="Book Antiqua" panose="02040602050305030304" pitchFamily="18" charset="0"/>
            </a:endParaRPr>
          </a:p>
          <a:p>
            <a:r>
              <a:rPr lang="nl-NL" sz="3200" dirty="0" smtClean="0">
                <a:latin typeface="Book Antiqua" panose="02040602050305030304" pitchFamily="18" charset="0"/>
              </a:rPr>
              <a:t>4. Pedofilie</a:t>
            </a:r>
            <a:endParaRPr lang="nl-NL" sz="3200" dirty="0">
              <a:latin typeface="Book Antiqua" panose="02040602050305030304" pitchFamily="18" charset="0"/>
            </a:endParaRPr>
          </a:p>
          <a:p>
            <a:r>
              <a:rPr lang="nl-NL" sz="3200" dirty="0" smtClean="0">
                <a:latin typeface="Book Antiqua" panose="02040602050305030304" pitchFamily="18" charset="0"/>
              </a:rPr>
              <a:t>5. Seksueel </a:t>
            </a:r>
            <a:r>
              <a:rPr lang="nl-NL" sz="3200" dirty="0">
                <a:latin typeface="Book Antiqua" panose="02040602050305030304" pitchFamily="18" charset="0"/>
              </a:rPr>
              <a:t>masochisme</a:t>
            </a:r>
          </a:p>
          <a:p>
            <a:r>
              <a:rPr lang="nl-NL" sz="3200" dirty="0" smtClean="0">
                <a:latin typeface="Book Antiqua" panose="02040602050305030304" pitchFamily="18" charset="0"/>
              </a:rPr>
              <a:t>6. Seksueel </a:t>
            </a:r>
            <a:r>
              <a:rPr lang="nl-NL" sz="3200" dirty="0">
                <a:latin typeface="Book Antiqua" panose="02040602050305030304" pitchFamily="18" charset="0"/>
              </a:rPr>
              <a:t>sadisme</a:t>
            </a:r>
          </a:p>
          <a:p>
            <a:r>
              <a:rPr lang="nl-NL" sz="3200" dirty="0" smtClean="0">
                <a:latin typeface="Book Antiqua" panose="02040602050305030304" pitchFamily="18" charset="0"/>
              </a:rPr>
              <a:t>7. Fetisjistisch transvestitisme</a:t>
            </a:r>
            <a:endParaRPr lang="nl-NL" sz="3200" dirty="0">
              <a:latin typeface="Book Antiqua" panose="02040602050305030304" pitchFamily="18" charset="0"/>
            </a:endParaRPr>
          </a:p>
          <a:p>
            <a:r>
              <a:rPr lang="nl-NL" sz="3200" dirty="0" smtClean="0">
                <a:latin typeface="Book Antiqua" panose="02040602050305030304" pitchFamily="18" charset="0"/>
              </a:rPr>
              <a:t>8. Voyeurisme</a:t>
            </a:r>
            <a:endParaRPr lang="nl-NL" sz="3200" dirty="0">
              <a:latin typeface="Book Antiqua" panose="02040602050305030304" pitchFamily="18" charset="0"/>
            </a:endParaRPr>
          </a:p>
          <a:p>
            <a:endParaRPr lang="nl-NL" dirty="0"/>
          </a:p>
        </p:txBody>
      </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9806" y="1317388"/>
            <a:ext cx="5081451" cy="3795209"/>
          </a:xfrm>
          <a:prstGeom prst="rect">
            <a:avLst/>
          </a:prstGeom>
        </p:spPr>
      </p:pic>
    </p:spTree>
    <p:extLst>
      <p:ext uri="{BB962C8B-B14F-4D97-AF65-F5344CB8AC3E}">
        <p14:creationId xmlns:p14="http://schemas.microsoft.com/office/powerpoint/2010/main" val="2240181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615958" y="195942"/>
            <a:ext cx="4668217" cy="774208"/>
          </a:xfrm>
        </p:spPr>
        <p:txBody>
          <a:bodyPr>
            <a:normAutofit fontScale="92500" lnSpcReduction="10000"/>
          </a:bodyPr>
          <a:lstStyle/>
          <a:p>
            <a:pPr algn="l"/>
            <a:r>
              <a:rPr lang="nl-NL" sz="4400" dirty="0" smtClean="0">
                <a:latin typeface="Book Antiqua" panose="02040602050305030304" pitchFamily="18" charset="0"/>
              </a:rPr>
              <a:t>1. Exhibitionisme</a:t>
            </a:r>
            <a:endParaRPr lang="nl-NL" sz="4400" dirty="0">
              <a:latin typeface="Book Antiqua" panose="02040602050305030304" pitchFamily="18" charset="0"/>
            </a:endParaRPr>
          </a:p>
        </p:txBody>
      </p:sp>
      <p:sp>
        <p:nvSpPr>
          <p:cNvPr id="4" name="Tijdelijke aanduiding voor voettekst 3"/>
          <p:cNvSpPr>
            <a:spLocks noGrp="1"/>
          </p:cNvSpPr>
          <p:nvPr>
            <p:ph type="ftr" sz="quarter" idx="11"/>
          </p:nvPr>
        </p:nvSpPr>
        <p:spPr/>
        <p:txBody>
          <a:bodyPr/>
          <a:lstStyle/>
          <a:p>
            <a:r>
              <a:rPr lang="de-DE" smtClean="0"/>
              <a:t>Cyclus Psychopathologie Februari - Juli 2017</a:t>
            </a:r>
            <a:endParaRPr lang="en-US" dirty="0"/>
          </a:p>
        </p:txBody>
      </p:sp>
      <p:sp>
        <p:nvSpPr>
          <p:cNvPr id="5" name="Tekstvak 4"/>
          <p:cNvSpPr txBox="1"/>
          <p:nvPr/>
        </p:nvSpPr>
        <p:spPr>
          <a:xfrm>
            <a:off x="1029319" y="1083625"/>
            <a:ext cx="7892611" cy="5509200"/>
          </a:xfrm>
          <a:prstGeom prst="rect">
            <a:avLst/>
          </a:prstGeom>
          <a:noFill/>
        </p:spPr>
        <p:txBody>
          <a:bodyPr wrap="square" rtlCol="0">
            <a:spAutoFit/>
          </a:bodyPr>
          <a:lstStyle/>
          <a:p>
            <a:r>
              <a:rPr lang="nl-NL" sz="3200" dirty="0" smtClean="0">
                <a:latin typeface="Book Antiqua" panose="02040602050305030304" pitchFamily="18" charset="0"/>
              </a:rPr>
              <a:t>In </a:t>
            </a:r>
            <a:r>
              <a:rPr lang="nl-NL" sz="3200" dirty="0">
                <a:latin typeface="Book Antiqua" panose="02040602050305030304" pitchFamily="18" charset="0"/>
              </a:rPr>
              <a:t>ruime </a:t>
            </a:r>
            <a:r>
              <a:rPr lang="nl-NL" sz="3200" dirty="0" smtClean="0">
                <a:latin typeface="Book Antiqua" panose="02040602050305030304" pitchFamily="18" charset="0"/>
              </a:rPr>
              <a:t>zin:  </a:t>
            </a:r>
            <a:r>
              <a:rPr lang="nl-NL" sz="3200" dirty="0">
                <a:latin typeface="Book Antiqua" panose="02040602050305030304" pitchFamily="18" charset="0"/>
              </a:rPr>
              <a:t>is het </a:t>
            </a:r>
            <a:r>
              <a:rPr lang="nl-NL" sz="3200" dirty="0" smtClean="0">
                <a:latin typeface="Book Antiqua" panose="02040602050305030304" pitchFamily="18" charset="0"/>
              </a:rPr>
              <a:t>seksueel genieten </a:t>
            </a:r>
            <a:r>
              <a:rPr lang="nl-NL" sz="3200" dirty="0">
                <a:latin typeface="Book Antiqua" panose="02040602050305030304" pitchFamily="18" charset="0"/>
              </a:rPr>
              <a:t>van bekeken te worden</a:t>
            </a:r>
            <a:r>
              <a:rPr lang="nl-NL" sz="3200" dirty="0" smtClean="0">
                <a:latin typeface="Book Antiqua" panose="02040602050305030304" pitchFamily="18" charset="0"/>
              </a:rPr>
              <a:t>.</a:t>
            </a:r>
          </a:p>
          <a:p>
            <a:endParaRPr lang="nl-NL" sz="3200" dirty="0">
              <a:latin typeface="Book Antiqua" panose="02040602050305030304" pitchFamily="18" charset="0"/>
            </a:endParaRPr>
          </a:p>
          <a:p>
            <a:r>
              <a:rPr lang="nl-NL" sz="3200" u="sng" dirty="0" smtClean="0">
                <a:latin typeface="Book Antiqua" panose="02040602050305030304" pitchFamily="18" charset="0"/>
              </a:rPr>
              <a:t>DSM V :</a:t>
            </a:r>
          </a:p>
          <a:p>
            <a:r>
              <a:rPr lang="nl-NL" sz="3200" dirty="0" smtClean="0">
                <a:solidFill>
                  <a:srgbClr val="FFFF00"/>
                </a:solidFill>
                <a:latin typeface="Book Antiqua" panose="02040602050305030304" pitchFamily="18" charset="0"/>
              </a:rPr>
              <a:t>Recidiverende, intense seksuele opwinding bij het tonen van eigen genitaliën aan een niets vermoedend persoon ( in fantasie, dwang of handeling)</a:t>
            </a:r>
          </a:p>
          <a:p>
            <a:endParaRPr lang="nl-NL" sz="3200" dirty="0">
              <a:solidFill>
                <a:srgbClr val="FFFF00"/>
              </a:solidFill>
              <a:latin typeface="Book Antiqua" panose="02040602050305030304" pitchFamily="18" charset="0"/>
            </a:endParaRPr>
          </a:p>
          <a:p>
            <a:r>
              <a:rPr lang="nl-NL" sz="3200" dirty="0" smtClean="0">
                <a:solidFill>
                  <a:srgbClr val="FFFF00"/>
                </a:solidFill>
                <a:latin typeface="Book Antiqua" panose="02040602050305030304" pitchFamily="18" charset="0"/>
              </a:rPr>
              <a:t>Er is een klinisch significante </a:t>
            </a:r>
            <a:r>
              <a:rPr lang="nl-NL" sz="3200" dirty="0" err="1" smtClean="0">
                <a:solidFill>
                  <a:srgbClr val="FFFF00"/>
                </a:solidFill>
                <a:latin typeface="Book Antiqua" panose="02040602050305030304" pitchFamily="18" charset="0"/>
              </a:rPr>
              <a:t>lijdensdruk</a:t>
            </a:r>
            <a:r>
              <a:rPr lang="nl-NL" sz="3200" dirty="0" smtClean="0">
                <a:solidFill>
                  <a:srgbClr val="FFFF00"/>
                </a:solidFill>
                <a:latin typeface="Book Antiqua" panose="02040602050305030304" pitchFamily="18" charset="0"/>
              </a:rPr>
              <a:t> of beperking.</a:t>
            </a:r>
            <a:endParaRPr lang="nl-NL" sz="3200" dirty="0">
              <a:solidFill>
                <a:srgbClr val="FFFF00"/>
              </a:solidFill>
              <a:latin typeface="Book Antiqua" panose="02040602050305030304" pitchFamily="18" charset="0"/>
            </a:endParaRPr>
          </a:p>
        </p:txBody>
      </p:sp>
    </p:spTree>
    <p:extLst>
      <p:ext uri="{BB962C8B-B14F-4D97-AF65-F5344CB8AC3E}">
        <p14:creationId xmlns:p14="http://schemas.microsoft.com/office/powerpoint/2010/main" val="3885519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9955" y="192261"/>
            <a:ext cx="3227288" cy="615795"/>
          </a:xfrm>
        </p:spPr>
        <p:txBody>
          <a:bodyPr>
            <a:normAutofit fontScale="90000"/>
          </a:bodyPr>
          <a:lstStyle/>
          <a:p>
            <a:pPr algn="l"/>
            <a:r>
              <a:rPr lang="nl-NL" sz="4400" dirty="0" smtClean="0">
                <a:latin typeface="Book Antiqua" panose="02040602050305030304" pitchFamily="18" charset="0"/>
              </a:rPr>
              <a:t>2. Fetisjisme</a:t>
            </a:r>
            <a:r>
              <a:rPr lang="nl-NL" sz="3600" dirty="0">
                <a:latin typeface="Book Antiqua" panose="02040602050305030304" pitchFamily="18" charset="0"/>
              </a:rPr>
              <a:t/>
            </a:r>
            <a:br>
              <a:rPr lang="nl-NL" sz="3600" dirty="0">
                <a:latin typeface="Book Antiqua" panose="02040602050305030304" pitchFamily="18" charset="0"/>
              </a:rPr>
            </a:br>
            <a:endParaRPr lang="nl-NL" dirty="0"/>
          </a:p>
        </p:txBody>
      </p:sp>
      <p:sp>
        <p:nvSpPr>
          <p:cNvPr id="3" name="Tijdelijke aanduiding voor inhoud 2"/>
          <p:cNvSpPr>
            <a:spLocks noGrp="1"/>
          </p:cNvSpPr>
          <p:nvPr>
            <p:ph idx="1"/>
          </p:nvPr>
        </p:nvSpPr>
        <p:spPr>
          <a:xfrm>
            <a:off x="615958" y="1123404"/>
            <a:ext cx="10605036" cy="5570004"/>
          </a:xfrm>
        </p:spPr>
        <p:txBody>
          <a:bodyPr>
            <a:normAutofit fontScale="25000" lnSpcReduction="20000"/>
          </a:bodyPr>
          <a:lstStyle/>
          <a:p>
            <a:endParaRPr lang="nl-NL" sz="5800" b="1" dirty="0" smtClean="0">
              <a:latin typeface="Book Antiqua" panose="02040602050305030304" pitchFamily="18" charset="0"/>
            </a:endParaRPr>
          </a:p>
          <a:p>
            <a:endParaRPr lang="nl-NL" sz="5800" b="1" dirty="0" smtClean="0">
              <a:latin typeface="Book Antiqua" panose="02040602050305030304" pitchFamily="18" charset="0"/>
            </a:endParaRPr>
          </a:p>
          <a:p>
            <a:pPr marL="0" indent="0">
              <a:buNone/>
            </a:pPr>
            <a:r>
              <a:rPr lang="nl-NL" sz="5800" b="1" dirty="0" smtClean="0">
                <a:latin typeface="Book Antiqua" panose="02040602050305030304" pitchFamily="18" charset="0"/>
              </a:rPr>
              <a:t>        </a:t>
            </a:r>
            <a:r>
              <a:rPr lang="nl-NL" sz="8000" b="1" dirty="0" smtClean="0">
                <a:latin typeface="Book Antiqua" panose="02040602050305030304" pitchFamily="18" charset="0"/>
              </a:rPr>
              <a:t>In ruime zin: Seksueel </a:t>
            </a:r>
            <a:r>
              <a:rPr lang="nl-NL" sz="8000" b="1" dirty="0">
                <a:latin typeface="Book Antiqua" panose="02040602050305030304" pitchFamily="18" charset="0"/>
              </a:rPr>
              <a:t>fetisjisme</a:t>
            </a:r>
            <a:r>
              <a:rPr lang="nl-NL" sz="8000" dirty="0">
                <a:latin typeface="Book Antiqua" panose="02040602050305030304" pitchFamily="18" charset="0"/>
              </a:rPr>
              <a:t> is een vorm </a:t>
            </a:r>
            <a:r>
              <a:rPr lang="nl-NL" sz="8000" dirty="0" smtClean="0">
                <a:latin typeface="Book Antiqua" panose="02040602050305030304" pitchFamily="18" charset="0"/>
              </a:rPr>
              <a:t>van </a:t>
            </a:r>
            <a:r>
              <a:rPr lang="nl-NL" sz="8000" dirty="0">
                <a:latin typeface="Book Antiqua" panose="02040602050305030304" pitchFamily="18" charset="0"/>
              </a:rPr>
              <a:t>fetisjisme waarbij </a:t>
            </a:r>
            <a:r>
              <a:rPr lang="nl-NL" sz="8000" dirty="0" smtClean="0">
                <a:latin typeface="Book Antiqua" panose="02040602050305030304" pitchFamily="18" charset="0"/>
              </a:rPr>
              <a:t>seksueel </a:t>
            </a:r>
            <a:r>
              <a:rPr lang="nl-NL" sz="8000" dirty="0">
                <a:latin typeface="Book Antiqua" panose="02040602050305030304" pitchFamily="18" charset="0"/>
              </a:rPr>
              <a:t>genot </a:t>
            </a:r>
            <a:r>
              <a:rPr lang="nl-NL" sz="8000" dirty="0" smtClean="0">
                <a:latin typeface="Book Antiqua" panose="02040602050305030304" pitchFamily="18" charset="0"/>
              </a:rPr>
              <a:t>   </a:t>
            </a:r>
          </a:p>
          <a:p>
            <a:pPr marL="0" indent="0">
              <a:buNone/>
            </a:pPr>
            <a:r>
              <a:rPr lang="nl-NL" sz="8000" dirty="0">
                <a:latin typeface="Book Antiqua" panose="02040602050305030304" pitchFamily="18" charset="0"/>
              </a:rPr>
              <a:t> </a:t>
            </a:r>
            <a:r>
              <a:rPr lang="nl-NL" sz="8000" dirty="0" smtClean="0">
                <a:latin typeface="Book Antiqua" panose="02040602050305030304" pitchFamily="18" charset="0"/>
              </a:rPr>
              <a:t>      wordt beleefd </a:t>
            </a:r>
            <a:r>
              <a:rPr lang="nl-NL" sz="8000" dirty="0">
                <a:latin typeface="Book Antiqua" panose="02040602050305030304" pitchFamily="18" charset="0"/>
              </a:rPr>
              <a:t>aan bepaalde voorwerpen of rituelen</a:t>
            </a:r>
            <a:r>
              <a:rPr lang="nl-NL" sz="8000" dirty="0" smtClean="0">
                <a:latin typeface="Book Antiqua" panose="02040602050305030304" pitchFamily="18" charset="0"/>
              </a:rPr>
              <a:t>.</a:t>
            </a:r>
          </a:p>
          <a:p>
            <a:endParaRPr lang="nl-NL" sz="3600" dirty="0" smtClean="0">
              <a:latin typeface="Book Antiqua" panose="02040602050305030304" pitchFamily="18" charset="0"/>
            </a:endParaRPr>
          </a:p>
          <a:p>
            <a:r>
              <a:rPr lang="nl-NL" sz="9800" dirty="0" smtClean="0">
                <a:solidFill>
                  <a:srgbClr val="FFFF00"/>
                </a:solidFill>
                <a:latin typeface="Book Antiqua" panose="02040602050305030304" pitchFamily="18" charset="0"/>
              </a:rPr>
              <a:t>  </a:t>
            </a:r>
            <a:r>
              <a:rPr lang="nl-NL" sz="9600" dirty="0" smtClean="0">
                <a:solidFill>
                  <a:srgbClr val="FFFF00"/>
                </a:solidFill>
                <a:latin typeface="Book Antiqua" panose="02040602050305030304" pitchFamily="18" charset="0"/>
              </a:rPr>
              <a:t>DSM V</a:t>
            </a:r>
          </a:p>
          <a:p>
            <a:pPr marL="457200" lvl="1" indent="0">
              <a:buNone/>
            </a:pPr>
            <a:r>
              <a:rPr lang="nl-NL" sz="9600" dirty="0" smtClean="0">
                <a:solidFill>
                  <a:srgbClr val="FFFF00"/>
                </a:solidFill>
                <a:latin typeface="Book Antiqua" panose="02040602050305030304" pitchFamily="18" charset="0"/>
              </a:rPr>
              <a:t>Recidiverende</a:t>
            </a:r>
            <a:r>
              <a:rPr lang="nl-NL" sz="9600" dirty="0">
                <a:solidFill>
                  <a:srgbClr val="FFFF00"/>
                </a:solidFill>
                <a:latin typeface="Book Antiqua" panose="02040602050305030304" pitchFamily="18" charset="0"/>
              </a:rPr>
              <a:t>, intense seksuele opwinding bij het </a:t>
            </a:r>
            <a:r>
              <a:rPr lang="nl-NL" sz="9600" dirty="0" smtClean="0">
                <a:solidFill>
                  <a:srgbClr val="FFFF00"/>
                </a:solidFill>
                <a:latin typeface="Book Antiqua" panose="02040602050305030304" pitchFamily="18" charset="0"/>
              </a:rPr>
              <a:t> </a:t>
            </a:r>
          </a:p>
          <a:p>
            <a:pPr marL="450850" lvl="1" indent="0">
              <a:buNone/>
            </a:pPr>
            <a:r>
              <a:rPr lang="nl-NL" sz="9600" dirty="0" smtClean="0">
                <a:solidFill>
                  <a:srgbClr val="FFFF00"/>
                </a:solidFill>
                <a:latin typeface="Book Antiqua" panose="02040602050305030304" pitchFamily="18" charset="0"/>
              </a:rPr>
              <a:t>gebruik van voorwerpen of een zeer specifieke focus op een</a:t>
            </a:r>
          </a:p>
          <a:p>
            <a:r>
              <a:rPr lang="nl-NL" sz="9600" dirty="0" smtClean="0">
                <a:solidFill>
                  <a:srgbClr val="FFFF00"/>
                </a:solidFill>
                <a:latin typeface="Book Antiqua" panose="02040602050305030304" pitchFamily="18" charset="0"/>
              </a:rPr>
              <a:t> niet- genitaal lichaamsdeel</a:t>
            </a:r>
          </a:p>
          <a:p>
            <a:endParaRPr lang="nl-NL" sz="8000" dirty="0" smtClean="0">
              <a:latin typeface="Book Antiqua" panose="02040602050305030304" pitchFamily="18" charset="0"/>
            </a:endParaRPr>
          </a:p>
          <a:p>
            <a:r>
              <a:rPr lang="nl-NL" sz="8000" dirty="0" smtClean="0">
                <a:latin typeface="Book Antiqua" panose="02040602050305030304" pitchFamily="18" charset="0"/>
              </a:rPr>
              <a:t>Fetisjobjecten </a:t>
            </a:r>
            <a:r>
              <a:rPr lang="nl-NL" sz="8000" dirty="0">
                <a:latin typeface="Book Antiqua" panose="02040602050305030304" pitchFamily="18" charset="0"/>
              </a:rPr>
              <a:t>kunnen onder andere geknuffeld, gestreeld, gelikt, geroken en, in geval van kledingstukken, gedragen worden. Het geeft de fetisjist een bepaalde opwinding of fijne gevoelens, die tot extase kunnen gaan</a:t>
            </a:r>
          </a:p>
          <a:p>
            <a:endParaRPr lang="nl-NL" sz="8000" dirty="0" smtClean="0">
              <a:latin typeface="Book Antiqua" panose="02040602050305030304" pitchFamily="18" charset="0"/>
            </a:endParaRPr>
          </a:p>
          <a:p>
            <a:endParaRPr lang="nl-NL" sz="3600" dirty="0">
              <a:latin typeface="Book Antiqua" panose="02040602050305030304" pitchFamily="18" charset="0"/>
            </a:endParaRPr>
          </a:p>
          <a:p>
            <a:endParaRPr lang="nl-NL" sz="3600" dirty="0" smtClean="0">
              <a:latin typeface="Book Antiqua" panose="02040602050305030304" pitchFamily="18" charset="0"/>
            </a:endParaRPr>
          </a:p>
          <a:p>
            <a:endParaRPr lang="nl-NL" sz="3600" dirty="0">
              <a:latin typeface="Book Antiqua" panose="02040602050305030304" pitchFamily="18" charset="0"/>
            </a:endParaRPr>
          </a:p>
        </p:txBody>
      </p:sp>
      <p:sp>
        <p:nvSpPr>
          <p:cNvPr id="4" name="Tijdelijke aanduiding voor voettekst 3"/>
          <p:cNvSpPr>
            <a:spLocks noGrp="1"/>
          </p:cNvSpPr>
          <p:nvPr>
            <p:ph type="ftr" sz="quarter" idx="11"/>
          </p:nvPr>
        </p:nvSpPr>
        <p:spPr/>
        <p:txBody>
          <a:bodyPr/>
          <a:lstStyle/>
          <a:p>
            <a:r>
              <a:rPr lang="de-DE" dirty="0" err="1" smtClean="0"/>
              <a:t>Cyclus</a:t>
            </a:r>
            <a:r>
              <a:rPr lang="de-DE" dirty="0" smtClean="0"/>
              <a:t> Psychopathologie Februari - Juli 2017</a:t>
            </a:r>
            <a:endParaRPr lang="en-US" dirty="0"/>
          </a:p>
        </p:txBody>
      </p:sp>
    </p:spTree>
    <p:extLst>
      <p:ext uri="{BB962C8B-B14F-4D97-AF65-F5344CB8AC3E}">
        <p14:creationId xmlns:p14="http://schemas.microsoft.com/office/powerpoint/2010/main" val="18723970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1BCB85B8D1614286DC6B7B1DA2CF9E" ma:contentTypeVersion="5" ma:contentTypeDescription="Een nieuw document maken." ma:contentTypeScope="" ma:versionID="0f34d0be9f8da60fe7671647709d7692">
  <xsd:schema xmlns:xsd="http://www.w3.org/2001/XMLSchema" xmlns:xs="http://www.w3.org/2001/XMLSchema" xmlns:p="http://schemas.microsoft.com/office/2006/metadata/properties" xmlns:ns2="bf385a6f-3a74-47d8-a834-7fe92f75f03b" xmlns:ns3="9c86e04f-89d3-4842-bf6b-65d36f52c296" targetNamespace="http://schemas.microsoft.com/office/2006/metadata/properties" ma:root="true" ma:fieldsID="b6d05c28711dc1a550c33ec96e1195c3" ns2:_="" ns3:_="">
    <xsd:import namespace="bf385a6f-3a74-47d8-a834-7fe92f75f03b"/>
    <xsd:import namespace="9c86e04f-89d3-4842-bf6b-65d36f52c29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385a6f-3a74-47d8-a834-7fe92f75f03b"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c86e04f-89d3-4842-bf6b-65d36f52c29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53803B-B02B-4DBC-9613-A3F2AF4A6321}"/>
</file>

<file path=customXml/itemProps2.xml><?xml version="1.0" encoding="utf-8"?>
<ds:datastoreItem xmlns:ds="http://schemas.openxmlformats.org/officeDocument/2006/customXml" ds:itemID="{91713705-36B6-462F-B29C-8891ABE09EF0}"/>
</file>

<file path=customXml/itemProps3.xml><?xml version="1.0" encoding="utf-8"?>
<ds:datastoreItem xmlns:ds="http://schemas.openxmlformats.org/officeDocument/2006/customXml" ds:itemID="{087AB226-9D49-4519-B747-1CC93913AEA9}"/>
</file>

<file path=docProps/app.xml><?xml version="1.0" encoding="utf-8"?>
<Properties xmlns="http://schemas.openxmlformats.org/officeDocument/2006/extended-properties" xmlns:vt="http://schemas.openxmlformats.org/officeDocument/2006/docPropsVTypes">
  <Template>TM16401375[[fn=Madison]]</Template>
  <TotalTime>623</TotalTime>
  <Words>960</Words>
  <Application>Microsoft Office PowerPoint</Application>
  <PresentationFormat>Breedbeeld</PresentationFormat>
  <Paragraphs>112</Paragraphs>
  <Slides>15</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15</vt:i4>
      </vt:variant>
    </vt:vector>
  </HeadingPairs>
  <TitlesOfParts>
    <vt:vector size="22" baseType="lpstr">
      <vt:lpstr>Arial</vt:lpstr>
      <vt:lpstr>Book Antiqua</vt:lpstr>
      <vt:lpstr>Calibri</vt:lpstr>
      <vt:lpstr>MS Shell Dlg 2</vt:lpstr>
      <vt:lpstr>Wingdings</vt:lpstr>
      <vt:lpstr>Wingdings 3</vt:lpstr>
      <vt:lpstr>Madison</vt:lpstr>
      <vt:lpstr>Parafilieën</vt:lpstr>
      <vt:lpstr>PowerPoint-presentatie</vt:lpstr>
      <vt:lpstr>De Parafilieën lopen uiteen van voor  andere mensen geheel onschadelijke gedragingen  tot zeer schadelijke, en daartoe mogelijk leidende fantasieën</vt:lpstr>
      <vt:lpstr>Als het seksueel gedrag leidt tot ernstige problemen tussen een persoon en zijn omgeving, kan sprake zijn van een psychische aandoening.</vt:lpstr>
      <vt:lpstr>Controverse</vt:lpstr>
      <vt:lpstr>PowerPoint-presentatie</vt:lpstr>
      <vt:lpstr>PowerPoint-presentatie</vt:lpstr>
      <vt:lpstr>PowerPoint-presentatie</vt:lpstr>
      <vt:lpstr>2. Fetisjisme </vt:lpstr>
      <vt:lpstr>3. Frotteurisme  </vt:lpstr>
      <vt:lpstr>PowerPoint-presentatie</vt:lpstr>
      <vt:lpstr>PowerPoint-presentatie</vt:lpstr>
      <vt:lpstr>PowerPoint-presentatie</vt:lpstr>
      <vt:lpstr>7. Fetisjistisch transvestitisme </vt:lpstr>
      <vt:lpstr>Het heimelijk en doorgaans met seksuele lustgevoelenskijken naar een of meer mensen die geheel of gedeeltelijk naakt zijn en al dan niet seksuele handelingen verrichten. In het algemeen is een voyeur iemand die een vrouw of een minnend liefdespaar bespiedt</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Parafilieën</dc:title>
  <dc:creator>Gert Jan Lute</dc:creator>
  <cp:lastModifiedBy>Gert Jan Lute</cp:lastModifiedBy>
  <cp:revision>17</cp:revision>
  <dcterms:created xsi:type="dcterms:W3CDTF">2017-06-11T11:09:28Z</dcterms:created>
  <dcterms:modified xsi:type="dcterms:W3CDTF">2017-06-12T15:24:09Z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0x010100001BCB85B8D1614286DC6B7B1DA2CF9E</vt:lpwstr>
  </property>
</Properties>
</file>